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7556500" cy="10693400"/>
  <p:notesSz cx="7556500" cy="10693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2597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4954"/>
            <a:ext cx="642302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88304"/>
            <a:ext cx="528955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5" dirty="0"/>
              <a:t>Al-</a:t>
            </a:r>
            <a:r>
              <a:rPr spc="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</a:t>
            </a:r>
            <a:r>
              <a:rPr spc="-10" dirty="0"/>
              <a:t> </a:t>
            </a:r>
            <a:r>
              <a:rPr spc="-5" dirty="0"/>
              <a:t>Lecturer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5" dirty="0"/>
              <a:t>Al-</a:t>
            </a:r>
            <a:r>
              <a:rPr spc="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</a:t>
            </a:r>
            <a:r>
              <a:rPr spc="-10" dirty="0"/>
              <a:t> </a:t>
            </a:r>
            <a:r>
              <a:rPr spc="-5" dirty="0"/>
              <a:t>Lecturer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5" dirty="0"/>
              <a:t>Al-</a:t>
            </a:r>
            <a:r>
              <a:rPr spc="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</a:t>
            </a:r>
            <a:r>
              <a:rPr spc="-10" dirty="0"/>
              <a:t> </a:t>
            </a:r>
            <a:r>
              <a:rPr spc="-5" dirty="0"/>
              <a:t>Lecturer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5" dirty="0"/>
              <a:t>Al-</a:t>
            </a:r>
            <a:r>
              <a:rPr spc="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</a:t>
            </a:r>
            <a:r>
              <a:rPr spc="-10" dirty="0"/>
              <a:t> </a:t>
            </a:r>
            <a:r>
              <a:rPr spc="-5" dirty="0"/>
              <a:t>Lecturer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5" dirty="0"/>
              <a:t>Al-</a:t>
            </a:r>
            <a:r>
              <a:rPr spc="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</a:t>
            </a:r>
            <a:r>
              <a:rPr spc="-10" dirty="0"/>
              <a:t> </a:t>
            </a:r>
            <a:r>
              <a:rPr spc="-5" dirty="0"/>
              <a:t>Lecturer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825" y="427736"/>
            <a:ext cx="6800850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825" y="2459482"/>
            <a:ext cx="680085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390301" y="10203518"/>
            <a:ext cx="1512570" cy="1943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5" dirty="0"/>
              <a:t>Ahmed N. </a:t>
            </a:r>
            <a:r>
              <a:rPr spc="-15" dirty="0"/>
              <a:t>Al-</a:t>
            </a:r>
            <a:r>
              <a:rPr spc="5" dirty="0"/>
              <a:t> </a:t>
            </a:r>
            <a:r>
              <a:rPr spc="-10" dirty="0"/>
              <a:t>Mussawy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24331" y="10203518"/>
            <a:ext cx="1381125" cy="1943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410"/>
              </a:lnSpc>
            </a:pPr>
            <a:r>
              <a:rPr spc="-10" dirty="0"/>
              <a:t>By </a:t>
            </a:r>
            <a:r>
              <a:rPr spc="-5" dirty="0"/>
              <a:t>Assistant</a:t>
            </a:r>
            <a:r>
              <a:rPr spc="-10" dirty="0"/>
              <a:t> </a:t>
            </a:r>
            <a:r>
              <a:rPr spc="-5" dirty="0"/>
              <a:t>Lecturer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674871" y="10046349"/>
            <a:ext cx="215900" cy="208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25400">
              <a:lnSpc>
                <a:spcPts val="151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0936" y="827024"/>
            <a:ext cx="4343400" cy="9144000"/>
          </a:xfrm>
          <a:custGeom>
            <a:avLst/>
            <a:gdLst/>
            <a:ahLst/>
            <a:cxnLst/>
            <a:rect l="l" t="t" r="r" b="b"/>
            <a:pathLst>
              <a:path w="4343400" h="9144000">
                <a:moveTo>
                  <a:pt x="0" y="9144000"/>
                </a:moveTo>
                <a:lnTo>
                  <a:pt x="4343400" y="9144000"/>
                </a:lnTo>
                <a:lnTo>
                  <a:pt x="4343400" y="0"/>
                </a:lnTo>
                <a:lnTo>
                  <a:pt x="0" y="0"/>
                </a:lnTo>
                <a:lnTo>
                  <a:pt x="0" y="9144000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18236" y="463804"/>
            <a:ext cx="6286500" cy="32016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0"/>
              </a:spcBef>
              <a:tabLst>
                <a:tab pos="4264025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2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Four	Transient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2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  <a:p>
            <a:pPr marL="12700" algn="just">
              <a:lnSpc>
                <a:spcPts val="1515"/>
              </a:lnSpc>
              <a:spcBef>
                <a:spcPts val="990"/>
              </a:spcBef>
            </a:pPr>
            <a:r>
              <a:rPr sz="1300" b="1" i="1" dirty="0">
                <a:latin typeface="Times New Roman"/>
                <a:cs typeface="Times New Roman"/>
              </a:rPr>
              <a:t>4.1-</a:t>
            </a:r>
            <a:r>
              <a:rPr sz="1300" b="1" i="1" spc="5" dirty="0">
                <a:latin typeface="Times New Roman"/>
                <a:cs typeface="Times New Roman"/>
              </a:rPr>
              <a:t> </a:t>
            </a:r>
            <a:r>
              <a:rPr sz="1300" b="1" i="1" spc="-10" dirty="0">
                <a:latin typeface="Times New Roman"/>
                <a:cs typeface="Times New Roman"/>
              </a:rPr>
              <a:t>Introduction</a:t>
            </a:r>
            <a:endParaRPr sz="1300">
              <a:latin typeface="Times New Roman"/>
              <a:cs typeface="Times New Roman"/>
            </a:endParaRPr>
          </a:p>
          <a:p>
            <a:pPr marL="12700" marR="1920875" indent="198120" algn="just">
              <a:lnSpc>
                <a:spcPct val="96100"/>
              </a:lnSpc>
              <a:spcBef>
                <a:spcPts val="10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body,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general, varies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20" dirty="0">
                <a:latin typeface="Times New Roman"/>
                <a:cs typeface="Times New Roman"/>
              </a:rPr>
              <a:t>time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15" dirty="0">
                <a:latin typeface="Times New Roman"/>
                <a:cs typeface="Times New Roman"/>
              </a:rPr>
              <a:t>well </a:t>
            </a:r>
            <a:r>
              <a:rPr sz="1200" spc="-5" dirty="0">
                <a:latin typeface="Times New Roman"/>
                <a:cs typeface="Times New Roman"/>
              </a:rPr>
              <a:t>as  </a:t>
            </a:r>
            <a:r>
              <a:rPr sz="1200" spc="-10" dirty="0">
                <a:latin typeface="Times New Roman"/>
                <a:cs typeface="Times New Roman"/>
              </a:rPr>
              <a:t>position.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rectangular </a:t>
            </a:r>
            <a:r>
              <a:rPr sz="1200" spc="-5" dirty="0">
                <a:latin typeface="Times New Roman"/>
                <a:cs typeface="Times New Roman"/>
              </a:rPr>
              <a:t>coordinates,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variation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expressed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b="1" i="1" dirty="0">
                <a:latin typeface="Times New Roman"/>
                <a:cs typeface="Times New Roman"/>
              </a:rPr>
              <a:t>T(x,  </a:t>
            </a:r>
            <a:r>
              <a:rPr sz="1200" b="1" i="1" spc="-5" dirty="0">
                <a:latin typeface="Times New Roman"/>
                <a:cs typeface="Times New Roman"/>
              </a:rPr>
              <a:t>y, </a:t>
            </a:r>
            <a:r>
              <a:rPr sz="1200" b="1" i="1" spc="-10" dirty="0">
                <a:latin typeface="Times New Roman"/>
                <a:cs typeface="Times New Roman"/>
              </a:rPr>
              <a:t>z, </a:t>
            </a:r>
            <a:r>
              <a:rPr sz="1200" b="1" i="1" dirty="0">
                <a:latin typeface="Times New Roman"/>
                <a:cs typeface="Times New Roman"/>
              </a:rPr>
              <a:t>t)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dirty="0">
                <a:latin typeface="Times New Roman"/>
                <a:cs typeface="Times New Roman"/>
              </a:rPr>
              <a:t>(x, </a:t>
            </a:r>
            <a:r>
              <a:rPr sz="1200" b="1" i="1" spc="-5" dirty="0">
                <a:latin typeface="Times New Roman"/>
                <a:cs typeface="Times New Roman"/>
              </a:rPr>
              <a:t>y, </a:t>
            </a:r>
            <a:r>
              <a:rPr sz="1200" b="1" i="1" spc="-10" dirty="0">
                <a:latin typeface="Times New Roman"/>
                <a:cs typeface="Times New Roman"/>
              </a:rPr>
              <a:t>z) </a:t>
            </a:r>
            <a:r>
              <a:rPr sz="1200" spc="-15" dirty="0">
                <a:latin typeface="Times New Roman"/>
                <a:cs typeface="Times New Roman"/>
              </a:rPr>
              <a:t>indicates </a:t>
            </a:r>
            <a:r>
              <a:rPr sz="1200" spc="-10" dirty="0">
                <a:latin typeface="Times New Roman"/>
                <a:cs typeface="Times New Roman"/>
              </a:rPr>
              <a:t>variation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i="1" spc="-5" dirty="0">
                <a:latin typeface="Times New Roman"/>
                <a:cs typeface="Times New Roman"/>
              </a:rPr>
              <a:t>x, y, and z </a:t>
            </a:r>
            <a:r>
              <a:rPr sz="1200" spc="-10" dirty="0">
                <a:latin typeface="Times New Roman"/>
                <a:cs typeface="Times New Roman"/>
              </a:rPr>
              <a:t>directions,  </a:t>
            </a:r>
            <a:r>
              <a:rPr sz="1200" spc="-15" dirty="0">
                <a:latin typeface="Times New Roman"/>
                <a:cs typeface="Times New Roman"/>
              </a:rPr>
              <a:t>respectively, </a:t>
            </a:r>
            <a:r>
              <a:rPr sz="1200" spc="-25" dirty="0">
                <a:latin typeface="Times New Roman"/>
                <a:cs typeface="Times New Roman"/>
              </a:rPr>
              <a:t>while </a:t>
            </a:r>
            <a:r>
              <a:rPr sz="1200" b="1" i="1" spc="-5" dirty="0">
                <a:latin typeface="Times New Roman"/>
                <a:cs typeface="Times New Roman"/>
              </a:rPr>
              <a:t>t </a:t>
            </a:r>
            <a:r>
              <a:rPr sz="1200" spc="-15" dirty="0">
                <a:latin typeface="Times New Roman"/>
                <a:cs typeface="Times New Roman"/>
              </a:rPr>
              <a:t>indicates </a:t>
            </a:r>
            <a:r>
              <a:rPr sz="1200" spc="-10" dirty="0">
                <a:latin typeface="Times New Roman"/>
                <a:cs typeface="Times New Roman"/>
              </a:rPr>
              <a:t>variation with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time.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algn="just">
              <a:lnSpc>
                <a:spcPts val="1515"/>
              </a:lnSpc>
            </a:pPr>
            <a:r>
              <a:rPr sz="1300" b="1" i="1" dirty="0">
                <a:latin typeface="Times New Roman"/>
                <a:cs typeface="Times New Roman"/>
              </a:rPr>
              <a:t>4.2- </a:t>
            </a:r>
            <a:r>
              <a:rPr sz="1300" b="1" i="1" spc="-5" dirty="0">
                <a:latin typeface="Times New Roman"/>
                <a:cs typeface="Times New Roman"/>
              </a:rPr>
              <a:t>Lumped </a:t>
            </a:r>
            <a:r>
              <a:rPr sz="1300" b="1" i="1" spc="-10" dirty="0">
                <a:latin typeface="Times New Roman"/>
                <a:cs typeface="Times New Roman"/>
              </a:rPr>
              <a:t>System</a:t>
            </a:r>
            <a:r>
              <a:rPr sz="1300" b="1" i="1" spc="3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Analysis</a:t>
            </a:r>
            <a:endParaRPr sz="1300">
              <a:latin typeface="Times New Roman"/>
              <a:cs typeface="Times New Roman"/>
            </a:endParaRPr>
          </a:p>
          <a:p>
            <a:pPr marL="12700" marR="1911985" indent="158115" algn="just">
              <a:lnSpc>
                <a:spcPct val="95800"/>
              </a:lnSpc>
              <a:spcBef>
                <a:spcPts val="15"/>
              </a:spcBef>
            </a:pP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5" dirty="0">
                <a:latin typeface="Times New Roman"/>
                <a:cs typeface="Times New Roman"/>
              </a:rPr>
              <a:t>analysis, </a:t>
            </a:r>
            <a:r>
              <a:rPr sz="1200" spc="-10" dirty="0">
                <a:latin typeface="Times New Roman"/>
                <a:cs typeface="Times New Roman"/>
              </a:rPr>
              <a:t>some bodies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10" dirty="0">
                <a:latin typeface="Times New Roman"/>
                <a:cs typeface="Times New Roman"/>
              </a:rPr>
              <a:t>observed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behave </a:t>
            </a:r>
            <a:r>
              <a:rPr sz="1200" spc="-25" dirty="0">
                <a:latin typeface="Times New Roman"/>
                <a:cs typeface="Times New Roman"/>
              </a:rPr>
              <a:t>like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25" dirty="0">
                <a:latin typeface="Times New Roman"/>
                <a:cs typeface="Times New Roman"/>
              </a:rPr>
              <a:t>“lump” </a:t>
            </a:r>
            <a:r>
              <a:rPr sz="1200" spc="-5" dirty="0">
                <a:latin typeface="Times New Roman"/>
                <a:cs typeface="Times New Roman"/>
              </a:rPr>
              <a:t>whose </a:t>
            </a:r>
            <a:r>
              <a:rPr sz="1200" spc="-10" dirty="0">
                <a:latin typeface="Times New Roman"/>
                <a:cs typeface="Times New Roman"/>
              </a:rPr>
              <a:t>interior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20" dirty="0">
                <a:latin typeface="Times New Roman"/>
                <a:cs typeface="Times New Roman"/>
              </a:rPr>
              <a:t>remains essentially </a:t>
            </a:r>
            <a:r>
              <a:rPr sz="1200" spc="-15" dirty="0">
                <a:latin typeface="Times New Roman"/>
                <a:cs typeface="Times New Roman"/>
              </a:rPr>
              <a:t>uniform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20" dirty="0">
                <a:latin typeface="Times New Roman"/>
                <a:cs typeface="Times New Roman"/>
              </a:rPr>
              <a:t>all  </a:t>
            </a:r>
            <a:r>
              <a:rPr sz="1200" spc="-15" dirty="0">
                <a:latin typeface="Times New Roman"/>
                <a:cs typeface="Times New Roman"/>
              </a:rPr>
              <a:t>times during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process.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such </a:t>
            </a:r>
            <a:r>
              <a:rPr sz="1200" spc="-10" dirty="0">
                <a:latin typeface="Times New Roman"/>
                <a:cs typeface="Times New Roman"/>
              </a:rPr>
              <a:t>bodies 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taken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function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0" dirty="0">
                <a:latin typeface="Times New Roman"/>
                <a:cs typeface="Times New Roman"/>
              </a:rPr>
              <a:t>time </a:t>
            </a:r>
            <a:r>
              <a:rPr sz="1200" spc="-25" dirty="0">
                <a:latin typeface="Times New Roman"/>
                <a:cs typeface="Times New Roman"/>
              </a:rPr>
              <a:t>only, </a:t>
            </a:r>
            <a:r>
              <a:rPr sz="1200" b="1" i="1" dirty="0">
                <a:latin typeface="Times New Roman"/>
                <a:cs typeface="Times New Roman"/>
              </a:rPr>
              <a:t>T(t)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transfer </a:t>
            </a:r>
            <a:r>
              <a:rPr sz="1200" spc="-25" dirty="0">
                <a:latin typeface="Times New Roman"/>
                <a:cs typeface="Times New Roman"/>
              </a:rPr>
              <a:t>analysis 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20" dirty="0">
                <a:latin typeface="Times New Roman"/>
                <a:cs typeface="Times New Roman"/>
              </a:rPr>
              <a:t>utilizes </a:t>
            </a:r>
            <a:r>
              <a:rPr sz="1200" spc="-15" dirty="0">
                <a:latin typeface="Times New Roman"/>
                <a:cs typeface="Times New Roman"/>
              </a:rPr>
              <a:t>this idealization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known as </a:t>
            </a:r>
            <a:r>
              <a:rPr sz="1200" b="1" spc="-10" dirty="0">
                <a:latin typeface="Times New Roman"/>
                <a:cs typeface="Times New Roman"/>
              </a:rPr>
              <a:t>lumped </a:t>
            </a:r>
            <a:r>
              <a:rPr sz="1200" b="1" spc="-5" dirty="0">
                <a:latin typeface="Times New Roman"/>
                <a:cs typeface="Times New Roman"/>
              </a:rPr>
              <a:t>system</a:t>
            </a:r>
            <a:r>
              <a:rPr sz="1200" b="1" spc="114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analysis</a:t>
            </a:r>
            <a:r>
              <a:rPr sz="1200" spc="-1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2700" indent="198120" algn="just">
              <a:lnSpc>
                <a:spcPts val="1345"/>
              </a:lnSpc>
            </a:pPr>
            <a:r>
              <a:rPr sz="1200" spc="-10" dirty="0">
                <a:latin typeface="Times New Roman"/>
                <a:cs typeface="Times New Roman"/>
              </a:rPr>
              <a:t>Consider 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25" dirty="0">
                <a:latin typeface="Times New Roman"/>
                <a:cs typeface="Times New Roman"/>
              </a:rPr>
              <a:t>small  </a:t>
            </a:r>
            <a:r>
              <a:rPr sz="1200" spc="-5" dirty="0">
                <a:latin typeface="Times New Roman"/>
                <a:cs typeface="Times New Roman"/>
              </a:rPr>
              <a:t>hot  </a:t>
            </a:r>
            <a:r>
              <a:rPr sz="1200" dirty="0">
                <a:latin typeface="Times New Roman"/>
                <a:cs typeface="Times New Roman"/>
              </a:rPr>
              <a:t>copper  </a:t>
            </a:r>
            <a:r>
              <a:rPr sz="1200" spc="-20" dirty="0">
                <a:latin typeface="Times New Roman"/>
                <a:cs typeface="Times New Roman"/>
              </a:rPr>
              <a:t>ball  coming  </a:t>
            </a:r>
            <a:r>
              <a:rPr sz="1200" spc="5" dirty="0">
                <a:latin typeface="Times New Roman"/>
                <a:cs typeface="Times New Roman"/>
              </a:rPr>
              <a:t>out  of  </a:t>
            </a:r>
            <a:r>
              <a:rPr sz="1200" spc="-5" dirty="0">
                <a:latin typeface="Times New Roman"/>
                <a:cs typeface="Times New Roman"/>
              </a:rPr>
              <a:t>an  oven  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as 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endParaRPr sz="1200">
              <a:latin typeface="Times New Roman"/>
              <a:cs typeface="Times New Roman"/>
            </a:endParaRPr>
          </a:p>
          <a:p>
            <a:pPr marL="12700" marR="1913889" algn="just">
              <a:lnSpc>
                <a:spcPct val="95800"/>
              </a:lnSpc>
              <a:spcBef>
                <a:spcPts val="35"/>
              </a:spcBef>
            </a:pPr>
            <a:r>
              <a:rPr sz="1200" spc="-5" dirty="0">
                <a:latin typeface="Times New Roman"/>
                <a:cs typeface="Times New Roman"/>
              </a:rPr>
              <a:t>Fig.(4.1.a). </a:t>
            </a:r>
            <a:r>
              <a:rPr sz="1200" spc="-10" dirty="0">
                <a:latin typeface="Times New Roman"/>
                <a:cs typeface="Times New Roman"/>
              </a:rPr>
              <a:t>Measurements </a:t>
            </a:r>
            <a:r>
              <a:rPr sz="1200" spc="-15" dirty="0">
                <a:latin typeface="Times New Roman"/>
                <a:cs typeface="Times New Roman"/>
              </a:rPr>
              <a:t>indicate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i="1" spc="-5" dirty="0">
                <a:latin typeface="Times New Roman"/>
                <a:cs typeface="Times New Roman"/>
              </a:rPr>
              <a:t>the temperature of the copper  ball changes </a:t>
            </a:r>
            <a:r>
              <a:rPr sz="1200" i="1" spc="-20" dirty="0">
                <a:latin typeface="Times New Roman"/>
                <a:cs typeface="Times New Roman"/>
              </a:rPr>
              <a:t>with </a:t>
            </a:r>
            <a:r>
              <a:rPr sz="1200" i="1" spc="-5" dirty="0">
                <a:latin typeface="Times New Roman"/>
                <a:cs typeface="Times New Roman"/>
              </a:rPr>
              <a:t>time, but it does not change much </a:t>
            </a:r>
            <a:r>
              <a:rPr sz="1200" i="1" spc="-20" dirty="0">
                <a:latin typeface="Times New Roman"/>
                <a:cs typeface="Times New Roman"/>
              </a:rPr>
              <a:t>with </a:t>
            </a:r>
            <a:r>
              <a:rPr sz="1200" i="1" spc="-5" dirty="0">
                <a:latin typeface="Times New Roman"/>
                <a:cs typeface="Times New Roman"/>
              </a:rPr>
              <a:t>position at  any given time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Thus,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2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ball remains </a:t>
            </a:r>
            <a:r>
              <a:rPr sz="1200" spc="-15" dirty="0">
                <a:latin typeface="Times New Roman"/>
                <a:cs typeface="Times New Roman"/>
              </a:rPr>
              <a:t>uniform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20" dirty="0">
                <a:latin typeface="Times New Roman"/>
                <a:cs typeface="Times New Roman"/>
              </a:rPr>
              <a:t>all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8236" y="3630676"/>
            <a:ext cx="43681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5" dirty="0">
                <a:latin typeface="Times New Roman"/>
                <a:cs typeface="Times New Roman"/>
              </a:rPr>
              <a:t>times, and </a:t>
            </a:r>
            <a:r>
              <a:rPr sz="1200" spc="-5" dirty="0">
                <a:latin typeface="Times New Roman"/>
                <a:cs typeface="Times New Roman"/>
              </a:rPr>
              <a:t>we can </a:t>
            </a:r>
            <a:r>
              <a:rPr sz="1200" spc="-10" dirty="0">
                <a:latin typeface="Times New Roman"/>
                <a:cs typeface="Times New Roman"/>
              </a:rPr>
              <a:t>talk </a:t>
            </a:r>
            <a:r>
              <a:rPr sz="1200" spc="-5" dirty="0">
                <a:latin typeface="Times New Roman"/>
                <a:cs typeface="Times New Roman"/>
              </a:rPr>
              <a:t>about 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ball </a:t>
            </a:r>
            <a:r>
              <a:rPr sz="1200" spc="-10" dirty="0">
                <a:latin typeface="Times New Roman"/>
                <a:cs typeface="Times New Roman"/>
              </a:rPr>
              <a:t>with</a:t>
            </a:r>
            <a:r>
              <a:rPr sz="1200" spc="18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no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8236" y="3807459"/>
            <a:ext cx="43745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reference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specific </a:t>
            </a:r>
            <a:r>
              <a:rPr sz="1200" spc="-10" dirty="0">
                <a:latin typeface="Times New Roman"/>
                <a:cs typeface="Times New Roman"/>
              </a:rPr>
              <a:t>location. </a:t>
            </a:r>
            <a:r>
              <a:rPr sz="1200" dirty="0">
                <a:latin typeface="Times New Roman"/>
                <a:cs typeface="Times New Roman"/>
              </a:rPr>
              <a:t>Now </a:t>
            </a:r>
            <a:r>
              <a:rPr sz="1200" spc="-20" dirty="0">
                <a:latin typeface="Times New Roman"/>
                <a:cs typeface="Times New Roman"/>
              </a:rPr>
              <a:t>let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large </a:t>
            </a:r>
            <a:r>
              <a:rPr sz="1200" dirty="0">
                <a:latin typeface="Times New Roman"/>
                <a:cs typeface="Times New Roman"/>
              </a:rPr>
              <a:t>roast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8236" y="3981195"/>
            <a:ext cx="4370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oven as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Fig.(4.1.a). </a:t>
            </a:r>
            <a:r>
              <a:rPr sz="1200" spc="-20" dirty="0">
                <a:latin typeface="Times New Roman"/>
                <a:cs typeface="Times New Roman"/>
              </a:rPr>
              <a:t>We </a:t>
            </a:r>
            <a:r>
              <a:rPr sz="1200" spc="-15" dirty="0">
                <a:latin typeface="Times New Roman"/>
                <a:cs typeface="Times New Roman"/>
              </a:rPr>
              <a:t>must have </a:t>
            </a:r>
            <a:r>
              <a:rPr sz="1200" spc="-10" dirty="0">
                <a:latin typeface="Times New Roman"/>
                <a:cs typeface="Times New Roman"/>
              </a:rPr>
              <a:t>noticed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i="1" spc="-5" dirty="0">
                <a:latin typeface="Times New Roman"/>
                <a:cs typeface="Times New Roman"/>
              </a:rPr>
              <a:t>the</a:t>
            </a:r>
            <a:r>
              <a:rPr sz="1200" i="1" spc="165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temperature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6636" y="4157979"/>
            <a:ext cx="4572635" cy="23114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14300" marR="101600" algn="just">
              <a:lnSpc>
                <a:spcPct val="95600"/>
              </a:lnSpc>
              <a:spcBef>
                <a:spcPts val="160"/>
              </a:spcBef>
            </a:pPr>
            <a:r>
              <a:rPr sz="1200" i="1" spc="-5" dirty="0">
                <a:latin typeface="Times New Roman"/>
                <a:cs typeface="Times New Roman"/>
              </a:rPr>
              <a:t>distribution </a:t>
            </a:r>
            <a:r>
              <a:rPr sz="1200" i="1" spc="-15" dirty="0">
                <a:latin typeface="Times New Roman"/>
                <a:cs typeface="Times New Roman"/>
              </a:rPr>
              <a:t>within </a:t>
            </a:r>
            <a:r>
              <a:rPr sz="1200" i="1" spc="-5" dirty="0">
                <a:latin typeface="Times New Roman"/>
                <a:cs typeface="Times New Roman"/>
              </a:rPr>
              <a:t>the roast is not even close to being </a:t>
            </a:r>
            <a:r>
              <a:rPr sz="1200" i="1" dirty="0">
                <a:latin typeface="Times New Roman"/>
                <a:cs typeface="Times New Roman"/>
              </a:rPr>
              <a:t>uniform </a:t>
            </a:r>
            <a:r>
              <a:rPr sz="1200" i="1" spc="-5" dirty="0">
                <a:latin typeface="Times New Roman"/>
                <a:cs typeface="Times New Roman"/>
              </a:rPr>
              <a:t>since  the outer parts of the roast are </a:t>
            </a:r>
            <a:r>
              <a:rPr sz="1200" i="1" spc="-20" dirty="0">
                <a:latin typeface="Times New Roman"/>
                <a:cs typeface="Times New Roman"/>
              </a:rPr>
              <a:t>well </a:t>
            </a:r>
            <a:r>
              <a:rPr sz="1200" i="1" spc="-5" dirty="0">
                <a:latin typeface="Times New Roman"/>
                <a:cs typeface="Times New Roman"/>
              </a:rPr>
              <a:t>done </a:t>
            </a:r>
            <a:r>
              <a:rPr sz="1200" i="1" spc="-15" dirty="0">
                <a:latin typeface="Times New Roman"/>
                <a:cs typeface="Times New Roman"/>
              </a:rPr>
              <a:t>while </a:t>
            </a:r>
            <a:r>
              <a:rPr sz="1200" i="1" spc="-5" dirty="0">
                <a:latin typeface="Times New Roman"/>
                <a:cs typeface="Times New Roman"/>
              </a:rPr>
              <a:t>the center part is  barely </a:t>
            </a:r>
            <a:r>
              <a:rPr sz="1200" i="1" spc="-20" dirty="0">
                <a:latin typeface="Times New Roman"/>
                <a:cs typeface="Times New Roman"/>
              </a:rPr>
              <a:t>warm</a:t>
            </a:r>
            <a:r>
              <a:rPr sz="1200" spc="-2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Thus, </a:t>
            </a:r>
            <a:r>
              <a:rPr sz="1200" spc="-20" dirty="0">
                <a:latin typeface="Times New Roman"/>
                <a:cs typeface="Times New Roman"/>
              </a:rPr>
              <a:t>lumped </a:t>
            </a:r>
            <a:r>
              <a:rPr sz="1200" spc="-10" dirty="0">
                <a:latin typeface="Times New Roman"/>
                <a:cs typeface="Times New Roman"/>
              </a:rPr>
              <a:t>system </a:t>
            </a:r>
            <a:r>
              <a:rPr sz="1200" spc="-25" dirty="0">
                <a:latin typeface="Times New Roman"/>
                <a:cs typeface="Times New Roman"/>
              </a:rPr>
              <a:t>analysis is </a:t>
            </a:r>
            <a:r>
              <a:rPr sz="1200" spc="-5" dirty="0">
                <a:latin typeface="Times New Roman"/>
                <a:cs typeface="Times New Roman"/>
              </a:rPr>
              <a:t>not </a:t>
            </a:r>
            <a:r>
              <a:rPr sz="1200" spc="-20" dirty="0">
                <a:latin typeface="Times New Roman"/>
                <a:cs typeface="Times New Roman"/>
              </a:rPr>
              <a:t>applicable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this  </a:t>
            </a:r>
            <a:r>
              <a:rPr sz="1200" spc="-10" dirty="0">
                <a:latin typeface="Times New Roman"/>
                <a:cs typeface="Times New Roman"/>
              </a:rPr>
              <a:t>case.</a:t>
            </a:r>
            <a:endParaRPr sz="1200">
              <a:latin typeface="Times New Roman"/>
              <a:cs typeface="Times New Roman"/>
            </a:endParaRPr>
          </a:p>
          <a:p>
            <a:pPr marL="114300" marR="102870" indent="198120" algn="just">
              <a:lnSpc>
                <a:spcPct val="95800"/>
              </a:lnSpc>
              <a:spcBef>
                <a:spcPts val="15"/>
              </a:spcBef>
            </a:pP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develop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formulation </a:t>
            </a:r>
            <a:r>
              <a:rPr sz="1200" spc="-5" dirty="0">
                <a:latin typeface="Times New Roman"/>
                <a:cs typeface="Times New Roman"/>
              </a:rPr>
              <a:t>associated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20" dirty="0">
                <a:latin typeface="Times New Roman"/>
                <a:cs typeface="Times New Roman"/>
              </a:rPr>
              <a:t>lumped  </a:t>
            </a:r>
            <a:r>
              <a:rPr sz="1200" spc="-15" dirty="0">
                <a:latin typeface="Times New Roman"/>
                <a:cs typeface="Times New Roman"/>
              </a:rPr>
              <a:t>system, 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body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arbitrary </a:t>
            </a:r>
            <a:r>
              <a:rPr sz="1200" spc="-10" dirty="0">
                <a:latin typeface="Times New Roman"/>
                <a:cs typeface="Times New Roman"/>
              </a:rPr>
              <a:t>shape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0" dirty="0">
                <a:latin typeface="Times New Roman"/>
                <a:cs typeface="Times New Roman"/>
              </a:rPr>
              <a:t>mass </a:t>
            </a:r>
            <a:r>
              <a:rPr sz="1200" b="1" i="1" spc="10" dirty="0">
                <a:latin typeface="Times New Roman"/>
                <a:cs typeface="Times New Roman"/>
              </a:rPr>
              <a:t>m</a:t>
            </a:r>
            <a:r>
              <a:rPr sz="1200" spc="10" dirty="0">
                <a:latin typeface="Times New Roman"/>
                <a:cs typeface="Times New Roman"/>
              </a:rPr>
              <a:t>, </a:t>
            </a:r>
            <a:r>
              <a:rPr sz="1200" spc="-20" dirty="0">
                <a:latin typeface="Times New Roman"/>
                <a:cs typeface="Times New Roman"/>
              </a:rPr>
              <a:t>volume </a:t>
            </a:r>
            <a:r>
              <a:rPr sz="1200" b="1" i="1" spc="-10" dirty="0">
                <a:latin typeface="Times New Roman"/>
                <a:cs typeface="Times New Roman"/>
              </a:rPr>
              <a:t>V</a:t>
            </a:r>
            <a:r>
              <a:rPr sz="1200" spc="-10" dirty="0">
                <a:latin typeface="Times New Roman"/>
                <a:cs typeface="Times New Roman"/>
              </a:rPr>
              <a:t>, surface </a:t>
            </a:r>
            <a:r>
              <a:rPr sz="1200" spc="-5" dirty="0">
                <a:latin typeface="Times New Roman"/>
                <a:cs typeface="Times New Roman"/>
              </a:rPr>
              <a:t>area  </a:t>
            </a:r>
            <a:r>
              <a:rPr sz="1200" b="1" i="1" spc="-5" dirty="0">
                <a:latin typeface="Times New Roman"/>
                <a:cs typeface="Times New Roman"/>
              </a:rPr>
              <a:t>A</a:t>
            </a:r>
            <a:r>
              <a:rPr sz="1200" b="1" i="1" spc="-7" baseline="-10416" dirty="0">
                <a:latin typeface="Times New Roman"/>
                <a:cs typeface="Times New Roman"/>
              </a:rPr>
              <a:t>s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0" dirty="0">
                <a:latin typeface="Times New Roman"/>
                <a:cs typeface="Times New Roman"/>
              </a:rPr>
              <a:t>density </a:t>
            </a:r>
            <a:r>
              <a:rPr sz="1200" b="1" i="1" dirty="0">
                <a:latin typeface="Times New Roman"/>
                <a:cs typeface="Times New Roman"/>
              </a:rPr>
              <a:t>ρ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0" dirty="0">
                <a:latin typeface="Times New Roman"/>
                <a:cs typeface="Times New Roman"/>
              </a:rPr>
              <a:t>specific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p </a:t>
            </a:r>
            <a:r>
              <a:rPr sz="1200" spc="-30" dirty="0">
                <a:latin typeface="Times New Roman"/>
                <a:cs typeface="Times New Roman"/>
              </a:rPr>
              <a:t>initially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-15" dirty="0">
                <a:latin typeface="Times New Roman"/>
                <a:cs typeface="Times New Roman"/>
              </a:rPr>
              <a:t>uniform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i 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Fig.(4.2). </a:t>
            </a:r>
            <a:r>
              <a:rPr sz="1200" spc="-20" dirty="0">
                <a:latin typeface="Times New Roman"/>
                <a:cs typeface="Times New Roman"/>
              </a:rPr>
              <a:t>At time </a:t>
            </a:r>
            <a:r>
              <a:rPr sz="1200" b="1" i="1" spc="-5" dirty="0">
                <a:latin typeface="Times New Roman"/>
                <a:cs typeface="Times New Roman"/>
              </a:rPr>
              <a:t>t = 0</a:t>
            </a:r>
            <a:r>
              <a:rPr sz="1200" spc="-5" dirty="0">
                <a:latin typeface="Times New Roman"/>
                <a:cs typeface="Times New Roman"/>
              </a:rPr>
              <a:t>, the body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placed into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-5" dirty="0">
                <a:latin typeface="Times New Roman"/>
                <a:cs typeface="Times New Roman"/>
              </a:rPr>
              <a:t>at  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i="1" spc="-5" dirty="0">
                <a:latin typeface="Times New Roman"/>
                <a:cs typeface="Times New Roman"/>
              </a:rPr>
              <a:t>. </a:t>
            </a:r>
            <a:r>
              <a:rPr sz="1200" spc="-25" dirty="0">
                <a:latin typeface="Times New Roman"/>
                <a:cs typeface="Times New Roman"/>
              </a:rPr>
              <a:t>Assuming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</a:t>
            </a:r>
            <a:r>
              <a:rPr sz="1200" b="1" i="1" dirty="0">
                <a:latin typeface="Times New Roman"/>
                <a:cs typeface="Times New Roman"/>
              </a:rPr>
              <a:t>&gt;T</a:t>
            </a:r>
            <a:r>
              <a:rPr sz="1200" b="1" i="1" baseline="-10416" dirty="0">
                <a:latin typeface="Times New Roman"/>
                <a:cs typeface="Times New Roman"/>
              </a:rPr>
              <a:t>i</a:t>
            </a:r>
            <a:r>
              <a:rPr sz="1200" dirty="0">
                <a:latin typeface="Times New Roman"/>
                <a:cs typeface="Times New Roman"/>
              </a:rPr>
              <a:t>,  </a:t>
            </a:r>
            <a:r>
              <a:rPr sz="1200" spc="-10" dirty="0">
                <a:latin typeface="Times New Roman"/>
                <a:cs typeface="Times New Roman"/>
              </a:rPr>
              <a:t>but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analysis is </a:t>
            </a:r>
            <a:r>
              <a:rPr sz="1200" spc="-15" dirty="0">
                <a:latin typeface="Times New Roman"/>
                <a:cs typeface="Times New Roman"/>
              </a:rPr>
              <a:t>equally </a:t>
            </a:r>
            <a:r>
              <a:rPr sz="1200" spc="-25" dirty="0">
                <a:latin typeface="Times New Roman"/>
                <a:cs typeface="Times New Roman"/>
              </a:rPr>
              <a:t>valid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opposite </a:t>
            </a:r>
            <a:r>
              <a:rPr sz="1200" spc="-10" dirty="0">
                <a:latin typeface="Times New Roman"/>
                <a:cs typeface="Times New Roman"/>
              </a:rPr>
              <a:t>case. </a:t>
            </a:r>
            <a:r>
              <a:rPr sz="1200" spc="-20" dirty="0">
                <a:latin typeface="Times New Roman"/>
                <a:cs typeface="Times New Roman"/>
              </a:rPr>
              <a:t>We </a:t>
            </a:r>
            <a:r>
              <a:rPr sz="1200" spc="-15" dirty="0">
                <a:latin typeface="Times New Roman"/>
                <a:cs typeface="Times New Roman"/>
              </a:rPr>
              <a:t>assume  </a:t>
            </a:r>
            <a:r>
              <a:rPr sz="1200" spc="-20" dirty="0">
                <a:latin typeface="Times New Roman"/>
                <a:cs typeface="Times New Roman"/>
              </a:rPr>
              <a:t>lumped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system </a:t>
            </a:r>
            <a:r>
              <a:rPr sz="1200" spc="-25" dirty="0">
                <a:latin typeface="Times New Roman"/>
                <a:cs typeface="Times New Roman"/>
              </a:rPr>
              <a:t>analysis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20" dirty="0">
                <a:latin typeface="Times New Roman"/>
                <a:cs typeface="Times New Roman"/>
              </a:rPr>
              <a:t>applicable,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so </a:t>
            </a:r>
            <a:r>
              <a:rPr sz="1200" spc="-5" dirty="0">
                <a:latin typeface="Times New Roman"/>
                <a:cs typeface="Times New Roman"/>
              </a:rPr>
              <a:t>that the temperature  </a:t>
            </a:r>
            <a:r>
              <a:rPr sz="1200" spc="-10" dirty="0">
                <a:latin typeface="Times New Roman"/>
                <a:cs typeface="Times New Roman"/>
              </a:rPr>
              <a:t>changes with </a:t>
            </a:r>
            <a:r>
              <a:rPr sz="1200" spc="-20" dirty="0">
                <a:latin typeface="Times New Roman"/>
                <a:cs typeface="Times New Roman"/>
              </a:rPr>
              <a:t>time </a:t>
            </a:r>
            <a:r>
              <a:rPr sz="1200" spc="-25" dirty="0">
                <a:latin typeface="Times New Roman"/>
                <a:cs typeface="Times New Roman"/>
              </a:rPr>
              <a:t>only, </a:t>
            </a:r>
            <a:r>
              <a:rPr sz="1200" b="1" i="1" spc="-5" dirty="0">
                <a:latin typeface="Times New Roman"/>
                <a:cs typeface="Times New Roman"/>
              </a:rPr>
              <a:t>T = </a:t>
            </a:r>
            <a:r>
              <a:rPr sz="1200" b="1" i="1" dirty="0">
                <a:latin typeface="Times New Roman"/>
                <a:cs typeface="Times New Roman"/>
              </a:rPr>
              <a:t>T(t)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During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differential time </a:t>
            </a:r>
            <a:r>
              <a:rPr sz="1200" spc="-10" dirty="0">
                <a:latin typeface="Times New Roman"/>
                <a:cs typeface="Times New Roman"/>
              </a:rPr>
              <a:t>interval </a:t>
            </a:r>
            <a:r>
              <a:rPr sz="1200" b="1" i="1" spc="-5" dirty="0">
                <a:latin typeface="Times New Roman"/>
                <a:cs typeface="Times New Roman"/>
              </a:rPr>
              <a:t>dt</a:t>
            </a:r>
            <a:r>
              <a:rPr sz="1200" spc="-5" dirty="0">
                <a:latin typeface="Times New Roman"/>
                <a:cs typeface="Times New Roman"/>
              </a:rPr>
              <a:t>,  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body </a:t>
            </a:r>
            <a:r>
              <a:rPr sz="1200" spc="-15" dirty="0">
                <a:latin typeface="Times New Roman"/>
                <a:cs typeface="Times New Roman"/>
              </a:rPr>
              <a:t>rises by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differential </a:t>
            </a:r>
            <a:r>
              <a:rPr sz="1200" spc="-10" dirty="0">
                <a:latin typeface="Times New Roman"/>
                <a:cs typeface="Times New Roman"/>
              </a:rPr>
              <a:t>amount </a:t>
            </a:r>
            <a:r>
              <a:rPr sz="1200" b="1" i="1" dirty="0">
                <a:latin typeface="Times New Roman"/>
                <a:cs typeface="Times New Roman"/>
              </a:rPr>
              <a:t>dT</a:t>
            </a:r>
            <a:r>
              <a:rPr sz="1200" i="1" dirty="0">
                <a:latin typeface="Times New Roman"/>
                <a:cs typeface="Times New Roman"/>
              </a:rPr>
              <a:t>.</a:t>
            </a:r>
            <a:r>
              <a:rPr sz="1200" i="1" spc="11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An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8236" y="6434835"/>
            <a:ext cx="4298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energy </a:t>
            </a:r>
            <a:r>
              <a:rPr sz="1200" spc="-20" dirty="0">
                <a:latin typeface="Times New Roman"/>
                <a:cs typeface="Times New Roman"/>
              </a:rPr>
              <a:t>balance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solid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time </a:t>
            </a:r>
            <a:r>
              <a:rPr sz="1200" spc="-10" dirty="0">
                <a:latin typeface="Times New Roman"/>
                <a:cs typeface="Times New Roman"/>
              </a:rPr>
              <a:t>interval </a:t>
            </a:r>
            <a:r>
              <a:rPr sz="1200" b="1" i="1" spc="-5" dirty="0">
                <a:latin typeface="Times New Roman"/>
                <a:cs typeface="Times New Roman"/>
              </a:rPr>
              <a:t>dt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expressed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25771" y="6745731"/>
            <a:ext cx="88900" cy="393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450"/>
              </a:lnSpc>
              <a:spcBef>
                <a:spcPts val="95"/>
              </a:spcBef>
            </a:pPr>
            <a:r>
              <a:rPr sz="1300" spc="-5" dirty="0">
                <a:latin typeface="Symbol"/>
                <a:cs typeface="Symbol"/>
              </a:rPr>
              <a:t></a:t>
            </a:r>
            <a:endParaRPr sz="1300">
              <a:latin typeface="Symbol"/>
              <a:cs typeface="Symbol"/>
            </a:endParaRPr>
          </a:p>
          <a:p>
            <a:pPr marL="12700">
              <a:lnSpc>
                <a:spcPts val="1450"/>
              </a:lnSpc>
            </a:pPr>
            <a:r>
              <a:rPr sz="1300" spc="-5" dirty="0">
                <a:latin typeface="Symbol"/>
                <a:cs typeface="Symbol"/>
              </a:rPr>
              <a:t>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96772" y="6916419"/>
            <a:ext cx="1692275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93190" algn="l"/>
                <a:tab pos="1615440" algn="l"/>
              </a:tabLst>
            </a:pPr>
            <a:r>
              <a:rPr sz="1300" spc="-5" dirty="0">
                <a:latin typeface="Symbol"/>
                <a:cs typeface="Symbol"/>
              </a:rPr>
              <a:t></a:t>
            </a:r>
            <a:r>
              <a:rPr sz="1300" spc="-5" dirty="0">
                <a:latin typeface="Times New Roman"/>
                <a:cs typeface="Times New Roman"/>
              </a:rPr>
              <a:t>	</a:t>
            </a:r>
            <a:r>
              <a:rPr sz="1300" spc="-5" dirty="0">
                <a:latin typeface="Symbol"/>
                <a:cs typeface="Symbol"/>
              </a:rPr>
              <a:t></a:t>
            </a:r>
            <a:r>
              <a:rPr sz="1300" spc="-5" dirty="0">
                <a:latin typeface="Times New Roman"/>
                <a:cs typeface="Times New Roman"/>
              </a:rPr>
              <a:t>	</a:t>
            </a:r>
            <a:r>
              <a:rPr sz="1300" spc="-5" dirty="0">
                <a:latin typeface="Symbol"/>
                <a:cs typeface="Symbol"/>
              </a:rPr>
              <a:t>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96772" y="6751828"/>
            <a:ext cx="3305175" cy="347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270"/>
              </a:lnSpc>
              <a:spcBef>
                <a:spcPts val="95"/>
              </a:spcBef>
              <a:tabLst>
                <a:tab pos="1393190" algn="l"/>
              </a:tabLst>
            </a:pPr>
            <a:r>
              <a:rPr sz="1950" spc="-7" baseline="2136" dirty="0">
                <a:latin typeface="Symbol"/>
                <a:cs typeface="Symbol"/>
              </a:rPr>
              <a:t></a:t>
            </a:r>
            <a:r>
              <a:rPr sz="1950" spc="-7" baseline="2136" dirty="0">
                <a:latin typeface="Times New Roman"/>
                <a:cs typeface="Times New Roman"/>
              </a:rPr>
              <a:t>	</a:t>
            </a:r>
            <a:r>
              <a:rPr sz="1950" spc="-7" baseline="2136" dirty="0">
                <a:latin typeface="Symbol"/>
                <a:cs typeface="Symbol"/>
              </a:rPr>
              <a:t></a:t>
            </a:r>
            <a:r>
              <a:rPr sz="1950" spc="-7" baseline="2136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Symbol"/>
                <a:cs typeface="Symbol"/>
              </a:rPr>
              <a:t></a:t>
            </a:r>
            <a:r>
              <a:rPr sz="1300" spc="-114" dirty="0">
                <a:latin typeface="Times New Roman"/>
                <a:cs typeface="Times New Roman"/>
              </a:rPr>
              <a:t> </a:t>
            </a:r>
            <a:r>
              <a:rPr sz="1950" spc="-7" baseline="2136" dirty="0">
                <a:latin typeface="Symbol"/>
                <a:cs typeface="Symbol"/>
              </a:rPr>
              <a:t></a:t>
            </a:r>
            <a:endParaRPr sz="1950" baseline="2136">
              <a:latin typeface="Symbol"/>
              <a:cs typeface="Symbol"/>
            </a:endParaRPr>
          </a:p>
          <a:p>
            <a:pPr marL="88900">
              <a:lnSpc>
                <a:spcPts val="1270"/>
              </a:lnSpc>
              <a:tabLst>
                <a:tab pos="1859280" algn="l"/>
              </a:tabLst>
            </a:pPr>
            <a:r>
              <a:rPr sz="1300" i="1" spc="-5" dirty="0">
                <a:latin typeface="Times New Roman"/>
                <a:cs typeface="Times New Roman"/>
              </a:rPr>
              <a:t>the body</a:t>
            </a:r>
            <a:r>
              <a:rPr sz="1300" i="1" spc="-135" dirty="0">
                <a:latin typeface="Times New Roman"/>
                <a:cs typeface="Times New Roman"/>
              </a:rPr>
              <a:t> </a:t>
            </a:r>
            <a:r>
              <a:rPr sz="1300" i="1" spc="-5" dirty="0">
                <a:latin typeface="Times New Roman"/>
                <a:cs typeface="Times New Roman"/>
              </a:rPr>
              <a:t>during </a:t>
            </a:r>
            <a:r>
              <a:rPr sz="1300" i="1" spc="40" dirty="0">
                <a:latin typeface="Times New Roman"/>
                <a:cs typeface="Times New Roman"/>
              </a:rPr>
              <a:t> </a:t>
            </a:r>
            <a:r>
              <a:rPr sz="1300" i="1" spc="-5" dirty="0">
                <a:latin typeface="Times New Roman"/>
                <a:cs typeface="Times New Roman"/>
              </a:rPr>
              <a:t>dt	of the body during</a:t>
            </a:r>
            <a:r>
              <a:rPr sz="1300" i="1" spc="50" dirty="0">
                <a:latin typeface="Times New Roman"/>
                <a:cs typeface="Times New Roman"/>
              </a:rPr>
              <a:t> </a:t>
            </a:r>
            <a:r>
              <a:rPr sz="1300" i="1" spc="-5" dirty="0">
                <a:latin typeface="Times New Roman"/>
                <a:cs typeface="Times New Roman"/>
              </a:rPr>
              <a:t>dt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96772" y="6642100"/>
            <a:ext cx="351790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615440" algn="l"/>
              </a:tabLst>
            </a:pPr>
            <a:r>
              <a:rPr sz="1300" spc="-5" dirty="0">
                <a:latin typeface="Symbol"/>
                <a:cs typeface="Symbol"/>
              </a:rPr>
              <a:t></a:t>
            </a:r>
            <a:r>
              <a:rPr sz="1300" spc="-5" dirty="0">
                <a:latin typeface="Times New Roman"/>
                <a:cs typeface="Times New Roman"/>
              </a:rPr>
              <a:t>  </a:t>
            </a:r>
            <a:r>
              <a:rPr sz="1950" i="1" spc="-15" baseline="4273" dirty="0">
                <a:latin typeface="Times New Roman"/>
                <a:cs typeface="Times New Roman"/>
              </a:rPr>
              <a:t>Heat </a:t>
            </a:r>
            <a:r>
              <a:rPr sz="1950" i="1" spc="-7" baseline="4273" dirty="0">
                <a:latin typeface="Times New Roman"/>
                <a:cs typeface="Times New Roman"/>
              </a:rPr>
              <a:t>transfer</a:t>
            </a:r>
            <a:r>
              <a:rPr sz="1950" i="1" spc="-292" baseline="4273" dirty="0">
                <a:latin typeface="Times New Roman"/>
                <a:cs typeface="Times New Roman"/>
              </a:rPr>
              <a:t> </a:t>
            </a:r>
            <a:r>
              <a:rPr sz="1950" i="1" spc="-7" baseline="4273" dirty="0">
                <a:latin typeface="Times New Roman"/>
                <a:cs typeface="Times New Roman"/>
              </a:rPr>
              <a:t>into </a:t>
            </a:r>
            <a:r>
              <a:rPr sz="1950" i="1" spc="60" baseline="4273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Symbol"/>
                <a:cs typeface="Symbol"/>
              </a:rPr>
              <a:t></a:t>
            </a:r>
            <a:r>
              <a:rPr sz="1300" spc="-5" dirty="0">
                <a:latin typeface="Times New Roman"/>
                <a:cs typeface="Times New Roman"/>
              </a:rPr>
              <a:t>	</a:t>
            </a:r>
            <a:r>
              <a:rPr sz="1300" spc="10" dirty="0">
                <a:latin typeface="Symbol"/>
                <a:cs typeface="Symbol"/>
              </a:rPr>
              <a:t></a:t>
            </a:r>
            <a:r>
              <a:rPr sz="1950" i="1" spc="15" baseline="4273" dirty="0">
                <a:latin typeface="Times New Roman"/>
                <a:cs typeface="Times New Roman"/>
              </a:rPr>
              <a:t>The</a:t>
            </a:r>
            <a:r>
              <a:rPr sz="1950" i="1" spc="-165" baseline="4273" dirty="0">
                <a:latin typeface="Times New Roman"/>
                <a:cs typeface="Times New Roman"/>
              </a:rPr>
              <a:t> </a:t>
            </a:r>
            <a:r>
              <a:rPr sz="1950" i="1" spc="-7" baseline="4273" dirty="0">
                <a:latin typeface="Times New Roman"/>
                <a:cs typeface="Times New Roman"/>
              </a:rPr>
              <a:t>increase</a:t>
            </a:r>
            <a:r>
              <a:rPr sz="1950" i="1" spc="-172" baseline="4273" dirty="0">
                <a:latin typeface="Times New Roman"/>
                <a:cs typeface="Times New Roman"/>
              </a:rPr>
              <a:t> </a:t>
            </a:r>
            <a:r>
              <a:rPr sz="1950" i="1" spc="-7" baseline="4273" dirty="0">
                <a:latin typeface="Times New Roman"/>
                <a:cs typeface="Times New Roman"/>
              </a:rPr>
              <a:t>in</a:t>
            </a:r>
            <a:r>
              <a:rPr sz="1950" i="1" spc="-172" baseline="4273" dirty="0">
                <a:latin typeface="Times New Roman"/>
                <a:cs typeface="Times New Roman"/>
              </a:rPr>
              <a:t> </a:t>
            </a:r>
            <a:r>
              <a:rPr sz="1950" i="1" spc="-7" baseline="4273" dirty="0">
                <a:latin typeface="Times New Roman"/>
                <a:cs typeface="Times New Roman"/>
              </a:rPr>
              <a:t>the</a:t>
            </a:r>
            <a:r>
              <a:rPr sz="1950" i="1" spc="-127" baseline="4273" dirty="0">
                <a:latin typeface="Times New Roman"/>
                <a:cs typeface="Times New Roman"/>
              </a:rPr>
              <a:t> </a:t>
            </a:r>
            <a:r>
              <a:rPr sz="1950" i="1" spc="-7" baseline="4273" dirty="0">
                <a:latin typeface="Times New Roman"/>
                <a:cs typeface="Times New Roman"/>
              </a:rPr>
              <a:t>energy</a:t>
            </a:r>
            <a:r>
              <a:rPr sz="1950" i="1" spc="187" baseline="4273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Symbol"/>
                <a:cs typeface="Symbol"/>
              </a:rPr>
              <a:t>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80136" y="7105395"/>
            <a:ext cx="444436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latin typeface="Times New Roman"/>
                <a:cs typeface="Times New Roman"/>
              </a:rPr>
              <a:t>or;</a:t>
            </a:r>
            <a:endParaRPr sz="1200">
              <a:latin typeface="Times New Roman"/>
              <a:cs typeface="Times New Roman"/>
            </a:endParaRPr>
          </a:p>
          <a:p>
            <a:pPr marL="532130">
              <a:lnSpc>
                <a:spcPct val="100000"/>
              </a:lnSpc>
              <a:spcBef>
                <a:spcPts val="90"/>
              </a:spcBef>
              <a:tabLst>
                <a:tab pos="2665730" algn="l"/>
              </a:tabLst>
            </a:pPr>
            <a:r>
              <a:rPr sz="1250" i="1" spc="15" dirty="0">
                <a:latin typeface="Times New Roman"/>
                <a:cs typeface="Times New Roman"/>
              </a:rPr>
              <a:t>h </a:t>
            </a:r>
            <a:r>
              <a:rPr sz="1250" i="1" spc="-25" dirty="0">
                <a:latin typeface="Times New Roman"/>
                <a:cs typeface="Times New Roman"/>
              </a:rPr>
              <a:t>A</a:t>
            </a:r>
            <a:r>
              <a:rPr sz="1125" i="1" spc="-37" baseline="-22222" dirty="0">
                <a:latin typeface="Times New Roman"/>
                <a:cs typeface="Times New Roman"/>
              </a:rPr>
              <a:t>s </a:t>
            </a:r>
            <a:r>
              <a:rPr sz="1250" spc="-20" dirty="0">
                <a:latin typeface="Times New Roman"/>
                <a:cs typeface="Times New Roman"/>
              </a:rPr>
              <a:t>(</a:t>
            </a:r>
            <a:r>
              <a:rPr sz="1250" i="1" spc="-20" dirty="0">
                <a:latin typeface="Times New Roman"/>
                <a:cs typeface="Times New Roman"/>
              </a:rPr>
              <a:t>T</a:t>
            </a:r>
            <a:r>
              <a:rPr sz="1125" spc="-30" baseline="-22222" dirty="0">
                <a:latin typeface="Symbol"/>
                <a:cs typeface="Symbol"/>
              </a:rPr>
              <a:t></a:t>
            </a:r>
            <a:r>
              <a:rPr sz="1125" spc="-30" baseline="-22222" dirty="0">
                <a:latin typeface="Times New Roman"/>
                <a:cs typeface="Times New Roman"/>
              </a:rPr>
              <a:t>  </a:t>
            </a:r>
            <a:r>
              <a:rPr sz="1250" spc="70" dirty="0">
                <a:latin typeface="Symbol"/>
                <a:cs typeface="Symbol"/>
              </a:rPr>
              <a:t></a:t>
            </a:r>
            <a:r>
              <a:rPr sz="1250" i="1" spc="70" dirty="0">
                <a:latin typeface="Times New Roman"/>
                <a:cs typeface="Times New Roman"/>
              </a:rPr>
              <a:t>T</a:t>
            </a:r>
            <a:r>
              <a:rPr sz="1250" i="1" spc="-250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) </a:t>
            </a:r>
            <a:r>
              <a:rPr sz="1250" i="1" spc="10" dirty="0">
                <a:latin typeface="Times New Roman"/>
                <a:cs typeface="Times New Roman"/>
              </a:rPr>
              <a:t>dt </a:t>
            </a:r>
            <a:r>
              <a:rPr sz="1250" spc="20" dirty="0">
                <a:latin typeface="Symbol"/>
                <a:cs typeface="Symbol"/>
              </a:rPr>
              <a:t>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i="1" spc="90" dirty="0">
                <a:latin typeface="Times New Roman"/>
                <a:cs typeface="Times New Roman"/>
              </a:rPr>
              <a:t>mC</a:t>
            </a:r>
            <a:r>
              <a:rPr sz="1125" i="1" spc="135" baseline="-22222" dirty="0">
                <a:latin typeface="Times New Roman"/>
                <a:cs typeface="Times New Roman"/>
              </a:rPr>
              <a:t>p</a:t>
            </a:r>
            <a:r>
              <a:rPr sz="1125" i="1" spc="202" baseline="-22222" dirty="0">
                <a:latin typeface="Times New Roman"/>
                <a:cs typeface="Times New Roman"/>
              </a:rPr>
              <a:t> </a:t>
            </a:r>
            <a:r>
              <a:rPr sz="1250" i="1" spc="20" dirty="0">
                <a:latin typeface="Times New Roman"/>
                <a:cs typeface="Times New Roman"/>
              </a:rPr>
              <a:t>dT	</a:t>
            </a:r>
            <a:r>
              <a:rPr sz="1250" spc="5" dirty="0">
                <a:latin typeface="MT Extra"/>
                <a:cs typeface="MT Extra"/>
              </a:rPr>
              <a:t></a:t>
            </a:r>
            <a:r>
              <a:rPr sz="1250" spc="5" dirty="0">
                <a:latin typeface="Times New Roman"/>
                <a:cs typeface="Times New Roman"/>
              </a:rPr>
              <a:t>(4.1)</a:t>
            </a:r>
            <a:endParaRPr sz="1250">
              <a:latin typeface="Times New Roman"/>
              <a:cs typeface="Times New Roman"/>
            </a:endParaRPr>
          </a:p>
          <a:p>
            <a:pPr marL="50800" marR="43180">
              <a:lnSpc>
                <a:spcPts val="1370"/>
              </a:lnSpc>
              <a:spcBef>
                <a:spcPts val="505"/>
              </a:spcBef>
            </a:pPr>
            <a:r>
              <a:rPr sz="1200" spc="-10" dirty="0">
                <a:latin typeface="Times New Roman"/>
                <a:cs typeface="Times New Roman"/>
              </a:rPr>
              <a:t>Noting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b="1" i="1" spc="-5" dirty="0">
                <a:latin typeface="Times New Roman"/>
                <a:cs typeface="Times New Roman"/>
              </a:rPr>
              <a:t>m = </a:t>
            </a:r>
            <a:r>
              <a:rPr sz="1200" b="1" i="1" dirty="0">
                <a:latin typeface="Times New Roman"/>
                <a:cs typeface="Times New Roman"/>
              </a:rPr>
              <a:t>ρV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dT = </a:t>
            </a:r>
            <a:r>
              <a:rPr sz="1200" b="1" i="1" dirty="0">
                <a:latin typeface="Times New Roman"/>
                <a:cs typeface="Times New Roman"/>
              </a:rPr>
              <a:t>d(T </a:t>
            </a:r>
            <a:r>
              <a:rPr sz="1200" b="1" i="1" spc="-5" dirty="0">
                <a:latin typeface="Times New Roman"/>
                <a:cs typeface="Times New Roman"/>
              </a:rPr>
              <a:t>-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</a:t>
            </a:r>
            <a:r>
              <a:rPr sz="1200" b="1" i="1" dirty="0">
                <a:latin typeface="Times New Roman"/>
                <a:cs typeface="Times New Roman"/>
              </a:rPr>
              <a:t>) </a:t>
            </a:r>
            <a:r>
              <a:rPr sz="1200" spc="-20" dirty="0">
                <a:latin typeface="Times New Roman"/>
                <a:cs typeface="Times New Roman"/>
              </a:rPr>
              <a:t>since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200" b="1" i="1" spc="-5" dirty="0">
                <a:latin typeface="Times New Roman"/>
                <a:cs typeface="Times New Roman"/>
              </a:rPr>
              <a:t>= constant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dirty="0">
                <a:latin typeface="Times New Roman"/>
                <a:cs typeface="Times New Roman"/>
              </a:rPr>
              <a:t>Eq.(4.1) 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rearranged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15377" y="8134032"/>
            <a:ext cx="643890" cy="0"/>
          </a:xfrm>
          <a:custGeom>
            <a:avLst/>
            <a:gdLst/>
            <a:ahLst/>
            <a:cxnLst/>
            <a:rect l="l" t="t" r="r" b="b"/>
            <a:pathLst>
              <a:path w="643889">
                <a:moveTo>
                  <a:pt x="0" y="0"/>
                </a:moveTo>
                <a:lnTo>
                  <a:pt x="643318" y="0"/>
                </a:lnTo>
              </a:path>
            </a:pathLst>
          </a:custGeom>
          <a:ln w="68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39111" y="8134032"/>
            <a:ext cx="463550" cy="0"/>
          </a:xfrm>
          <a:custGeom>
            <a:avLst/>
            <a:gdLst/>
            <a:ahLst/>
            <a:cxnLst/>
            <a:rect l="l" t="t" r="r" b="b"/>
            <a:pathLst>
              <a:path w="463550">
                <a:moveTo>
                  <a:pt x="0" y="0"/>
                </a:moveTo>
                <a:lnTo>
                  <a:pt x="463295" y="0"/>
                </a:lnTo>
              </a:path>
            </a:pathLst>
          </a:custGeom>
          <a:ln w="68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514092" y="8000027"/>
            <a:ext cx="1134745" cy="2216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636905" algn="l"/>
              </a:tabLst>
            </a:pPr>
            <a:r>
              <a:rPr sz="1250" i="1" spc="20" dirty="0">
                <a:latin typeface="Times New Roman"/>
                <a:cs typeface="Times New Roman"/>
              </a:rPr>
              <a:t>d</a:t>
            </a:r>
            <a:r>
              <a:rPr sz="1250" i="1" spc="5" dirty="0">
                <a:latin typeface="Times New Roman"/>
                <a:cs typeface="Times New Roman"/>
              </a:rPr>
              <a:t>t</a:t>
            </a:r>
            <a:r>
              <a:rPr sz="1250" i="1" dirty="0">
                <a:latin typeface="Times New Roman"/>
                <a:cs typeface="Times New Roman"/>
              </a:rPr>
              <a:t>	</a:t>
            </a:r>
            <a:r>
              <a:rPr sz="1250" spc="65" dirty="0">
                <a:latin typeface="MT Extra"/>
                <a:cs typeface="MT Extra"/>
              </a:rPr>
              <a:t></a:t>
            </a:r>
            <a:r>
              <a:rPr sz="1250" spc="35" dirty="0">
                <a:latin typeface="Times New Roman"/>
                <a:cs typeface="Times New Roman"/>
              </a:rPr>
              <a:t>(</a:t>
            </a:r>
            <a:r>
              <a:rPr sz="1250" spc="20" dirty="0">
                <a:latin typeface="Times New Roman"/>
                <a:cs typeface="Times New Roman"/>
              </a:rPr>
              <a:t>4</a:t>
            </a:r>
            <a:r>
              <a:rPr sz="1250" spc="-5" dirty="0">
                <a:latin typeface="Times New Roman"/>
                <a:cs typeface="Times New Roman"/>
              </a:rPr>
              <a:t>.</a:t>
            </a:r>
            <a:r>
              <a:rPr sz="1250" spc="20" dirty="0">
                <a:latin typeface="Times New Roman"/>
                <a:cs typeface="Times New Roman"/>
              </a:rPr>
              <a:t>2</a:t>
            </a:r>
            <a:r>
              <a:rPr sz="1250" spc="10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87196" y="8124995"/>
            <a:ext cx="473709" cy="2216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250" i="1" spc="15" dirty="0">
                <a:latin typeface="Times New Roman"/>
                <a:cs typeface="Times New Roman"/>
              </a:rPr>
              <a:t>T </a:t>
            </a:r>
            <a:r>
              <a:rPr sz="1250" spc="15" dirty="0">
                <a:latin typeface="Symbol"/>
                <a:cs typeface="Symbol"/>
              </a:rPr>
              <a:t></a:t>
            </a:r>
            <a:r>
              <a:rPr sz="1250" spc="-204" dirty="0">
                <a:latin typeface="Times New Roman"/>
                <a:cs typeface="Times New Roman"/>
              </a:rPr>
              <a:t> </a:t>
            </a:r>
            <a:r>
              <a:rPr sz="1250" i="1" spc="-15" dirty="0">
                <a:latin typeface="Times New Roman"/>
                <a:cs typeface="Times New Roman"/>
              </a:rPr>
              <a:t>T</a:t>
            </a:r>
            <a:r>
              <a:rPr sz="1125" spc="-22" baseline="-25925" dirty="0">
                <a:latin typeface="Symbol"/>
                <a:cs typeface="Symbol"/>
              </a:rPr>
              <a:t></a:t>
            </a:r>
            <a:endParaRPr sz="1125" baseline="-25925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76960" y="7870103"/>
            <a:ext cx="1447800" cy="4775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340"/>
              </a:spcBef>
            </a:pPr>
            <a:r>
              <a:rPr sz="1250" i="1" spc="15" dirty="0">
                <a:latin typeface="Times New Roman"/>
                <a:cs typeface="Times New Roman"/>
              </a:rPr>
              <a:t>d </a:t>
            </a:r>
            <a:r>
              <a:rPr sz="1250" spc="-10" dirty="0">
                <a:latin typeface="Times New Roman"/>
                <a:cs typeface="Times New Roman"/>
              </a:rPr>
              <a:t>(</a:t>
            </a:r>
            <a:r>
              <a:rPr sz="1250" i="1" spc="-10" dirty="0">
                <a:latin typeface="Times New Roman"/>
                <a:cs typeface="Times New Roman"/>
              </a:rPr>
              <a:t>T </a:t>
            </a:r>
            <a:r>
              <a:rPr sz="1250" spc="15" dirty="0">
                <a:latin typeface="Symbol"/>
                <a:cs typeface="Symbol"/>
              </a:rPr>
              <a:t></a:t>
            </a:r>
            <a:r>
              <a:rPr sz="1250" spc="15" dirty="0">
                <a:latin typeface="Times New Roman"/>
                <a:cs typeface="Times New Roman"/>
              </a:rPr>
              <a:t> </a:t>
            </a:r>
            <a:r>
              <a:rPr sz="1250" i="1" spc="-15" dirty="0">
                <a:latin typeface="Times New Roman"/>
                <a:cs typeface="Times New Roman"/>
              </a:rPr>
              <a:t>T</a:t>
            </a:r>
            <a:r>
              <a:rPr sz="1125" spc="-22" baseline="-22222" dirty="0">
                <a:latin typeface="Symbol"/>
                <a:cs typeface="Symbol"/>
              </a:rPr>
              <a:t></a:t>
            </a:r>
            <a:r>
              <a:rPr sz="1125" spc="-22" baseline="-22222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Times New Roman"/>
                <a:cs typeface="Times New Roman"/>
              </a:rPr>
              <a:t>) </a:t>
            </a:r>
            <a:r>
              <a:rPr sz="1875" spc="22" baseline="-35555" dirty="0">
                <a:latin typeface="Symbol"/>
                <a:cs typeface="Symbol"/>
              </a:rPr>
              <a:t></a:t>
            </a:r>
            <a:r>
              <a:rPr sz="1875" spc="22" baseline="-35555" dirty="0">
                <a:latin typeface="Times New Roman"/>
                <a:cs typeface="Times New Roman"/>
              </a:rPr>
              <a:t> </a:t>
            </a:r>
            <a:r>
              <a:rPr sz="1875" spc="22" baseline="-35555" dirty="0">
                <a:latin typeface="Symbol"/>
                <a:cs typeface="Symbol"/>
              </a:rPr>
              <a:t></a:t>
            </a:r>
            <a:r>
              <a:rPr sz="1875" spc="22" baseline="-35555" dirty="0">
                <a:latin typeface="Times New Roman"/>
                <a:cs typeface="Times New Roman"/>
              </a:rPr>
              <a:t> </a:t>
            </a:r>
            <a:r>
              <a:rPr sz="1250" i="1" spc="15" dirty="0">
                <a:latin typeface="Times New Roman"/>
                <a:cs typeface="Times New Roman"/>
              </a:rPr>
              <a:t>h</a:t>
            </a:r>
            <a:r>
              <a:rPr sz="1250" i="1" spc="-100" dirty="0">
                <a:latin typeface="Times New Roman"/>
                <a:cs typeface="Times New Roman"/>
              </a:rPr>
              <a:t> </a:t>
            </a:r>
            <a:r>
              <a:rPr sz="1250" i="1" spc="-10" dirty="0">
                <a:latin typeface="Times New Roman"/>
                <a:cs typeface="Times New Roman"/>
              </a:rPr>
              <a:t>A</a:t>
            </a:r>
            <a:r>
              <a:rPr sz="1125" i="1" spc="-15" baseline="-22222" dirty="0">
                <a:latin typeface="Times New Roman"/>
                <a:cs typeface="Times New Roman"/>
              </a:rPr>
              <a:t>s</a:t>
            </a:r>
            <a:endParaRPr sz="1125" baseline="-22222">
              <a:latin typeface="Times New Roman"/>
              <a:cs typeface="Times New Roman"/>
            </a:endParaRPr>
          </a:p>
          <a:p>
            <a:pPr marR="43180" algn="r">
              <a:lnSpc>
                <a:spcPct val="100000"/>
              </a:lnSpc>
              <a:spcBef>
                <a:spcPts val="250"/>
              </a:spcBef>
            </a:pPr>
            <a:r>
              <a:rPr sz="1300" i="1" spc="-225" dirty="0">
                <a:latin typeface="Verdana"/>
                <a:cs typeface="Verdana"/>
              </a:rPr>
              <a:t></a:t>
            </a:r>
            <a:r>
              <a:rPr sz="1250" i="1" spc="-225" dirty="0">
                <a:latin typeface="Times New Roman"/>
                <a:cs typeface="Times New Roman"/>
              </a:rPr>
              <a:t>V</a:t>
            </a:r>
            <a:r>
              <a:rPr sz="1250" i="1" spc="-200" dirty="0">
                <a:latin typeface="Times New Roman"/>
                <a:cs typeface="Times New Roman"/>
              </a:rPr>
              <a:t> </a:t>
            </a:r>
            <a:r>
              <a:rPr sz="1250" i="1" spc="85" dirty="0">
                <a:latin typeface="Times New Roman"/>
                <a:cs typeface="Times New Roman"/>
              </a:rPr>
              <a:t>C</a:t>
            </a:r>
            <a:r>
              <a:rPr sz="1125" i="1" spc="127" baseline="-25925" dirty="0">
                <a:latin typeface="Times New Roman"/>
                <a:cs typeface="Times New Roman"/>
              </a:rPr>
              <a:t>p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2836" y="8364219"/>
            <a:ext cx="441833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 marR="30480">
              <a:lnSpc>
                <a:spcPts val="1390"/>
              </a:lnSpc>
              <a:spcBef>
                <a:spcPts val="185"/>
              </a:spcBef>
            </a:pPr>
            <a:r>
              <a:rPr sz="1200" spc="-5" dirty="0">
                <a:latin typeface="Times New Roman"/>
                <a:cs typeface="Times New Roman"/>
              </a:rPr>
              <a:t>Integrating from </a:t>
            </a:r>
            <a:r>
              <a:rPr sz="1200" b="1" i="1" spc="-5" dirty="0">
                <a:latin typeface="Times New Roman"/>
                <a:cs typeface="Times New Roman"/>
              </a:rPr>
              <a:t>t = 0</a:t>
            </a:r>
            <a:r>
              <a:rPr sz="1200" spc="-5" dirty="0">
                <a:latin typeface="Times New Roman"/>
                <a:cs typeface="Times New Roman"/>
              </a:rPr>
              <a:t>, at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b="1" i="1" spc="-5" dirty="0">
                <a:latin typeface="Times New Roman"/>
                <a:cs typeface="Times New Roman"/>
              </a:rPr>
              <a:t>T =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i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any </a:t>
            </a:r>
            <a:r>
              <a:rPr sz="1200" spc="-20" dirty="0">
                <a:latin typeface="Times New Roman"/>
                <a:cs typeface="Times New Roman"/>
              </a:rPr>
              <a:t>time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spc="-5" dirty="0">
                <a:latin typeface="Times New Roman"/>
                <a:cs typeface="Times New Roman"/>
              </a:rPr>
              <a:t>, at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b="1" i="1" spc="-5" dirty="0">
                <a:latin typeface="Times New Roman"/>
                <a:cs typeface="Times New Roman"/>
              </a:rPr>
              <a:t>T = </a:t>
            </a:r>
            <a:r>
              <a:rPr sz="1200" b="1" i="1" dirty="0">
                <a:latin typeface="Times New Roman"/>
                <a:cs typeface="Times New Roman"/>
              </a:rPr>
              <a:t>T(t)</a:t>
            </a:r>
            <a:r>
              <a:rPr sz="1200" dirty="0">
                <a:latin typeface="Times New Roman"/>
                <a:cs typeface="Times New Roman"/>
              </a:rPr>
              <a:t>,  </a:t>
            </a:r>
            <a:r>
              <a:rPr sz="1200" spc="-20" dirty="0">
                <a:latin typeface="Times New Roman"/>
                <a:cs typeface="Times New Roman"/>
              </a:rPr>
              <a:t>gives;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326070" y="9001759"/>
            <a:ext cx="630555" cy="0"/>
          </a:xfrm>
          <a:custGeom>
            <a:avLst/>
            <a:gdLst/>
            <a:ahLst/>
            <a:cxnLst/>
            <a:rect l="l" t="t" r="r" b="b"/>
            <a:pathLst>
              <a:path w="630555">
                <a:moveTo>
                  <a:pt x="0" y="0"/>
                </a:moveTo>
                <a:lnTo>
                  <a:pt x="630554" y="0"/>
                </a:lnTo>
              </a:path>
            </a:pathLst>
          </a:custGeom>
          <a:ln w="69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342197" y="9001759"/>
            <a:ext cx="494030" cy="0"/>
          </a:xfrm>
          <a:custGeom>
            <a:avLst/>
            <a:gdLst/>
            <a:ahLst/>
            <a:cxnLst/>
            <a:rect l="l" t="t" r="r" b="b"/>
            <a:pathLst>
              <a:path w="494030">
                <a:moveTo>
                  <a:pt x="0" y="0"/>
                </a:moveTo>
                <a:lnTo>
                  <a:pt x="493775" y="0"/>
                </a:lnTo>
              </a:path>
            </a:pathLst>
          </a:custGeom>
          <a:ln w="69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99819" y="8865055"/>
            <a:ext cx="153035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spc="10" dirty="0">
                <a:latin typeface="Times New Roman"/>
                <a:cs typeface="Times New Roman"/>
              </a:rPr>
              <a:t>ln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67660" y="8865055"/>
            <a:ext cx="1092200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575945" algn="l"/>
              </a:tabLst>
            </a:pPr>
            <a:r>
              <a:rPr sz="1250" i="1" spc="10" dirty="0">
                <a:latin typeface="Times New Roman"/>
                <a:cs typeface="Times New Roman"/>
              </a:rPr>
              <a:t>t	</a:t>
            </a:r>
            <a:r>
              <a:rPr sz="1250" spc="45" dirty="0">
                <a:latin typeface="MT Extra"/>
                <a:cs typeface="MT Extra"/>
              </a:rPr>
              <a:t></a:t>
            </a:r>
            <a:r>
              <a:rPr sz="1250" spc="45" dirty="0">
                <a:latin typeface="Times New Roman"/>
                <a:cs typeface="Times New Roman"/>
              </a:rPr>
              <a:t>(4.3)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742692" y="9103921"/>
            <a:ext cx="7366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i="1" dirty="0">
                <a:latin typeface="Times New Roman"/>
                <a:cs typeface="Times New Roman"/>
              </a:rPr>
              <a:t>p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321051" y="8732908"/>
            <a:ext cx="454025" cy="483234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9539">
              <a:lnSpc>
                <a:spcPct val="100000"/>
              </a:lnSpc>
              <a:spcBef>
                <a:spcPts val="360"/>
              </a:spcBef>
            </a:pPr>
            <a:r>
              <a:rPr sz="1250" i="1" spc="15" dirty="0">
                <a:latin typeface="Times New Roman"/>
                <a:cs typeface="Times New Roman"/>
              </a:rPr>
              <a:t>h</a:t>
            </a:r>
            <a:r>
              <a:rPr sz="1250" i="1" spc="-65" dirty="0">
                <a:latin typeface="Times New Roman"/>
                <a:cs typeface="Times New Roman"/>
              </a:rPr>
              <a:t> </a:t>
            </a:r>
            <a:r>
              <a:rPr sz="1250" i="1" spc="-15" dirty="0">
                <a:latin typeface="Times New Roman"/>
                <a:cs typeface="Times New Roman"/>
              </a:rPr>
              <a:t>A</a:t>
            </a:r>
            <a:r>
              <a:rPr sz="1125" i="1" spc="-22" baseline="-25925" dirty="0">
                <a:latin typeface="Times New Roman"/>
                <a:cs typeface="Times New Roman"/>
              </a:rPr>
              <a:t>s</a:t>
            </a:r>
            <a:endParaRPr sz="1125" baseline="-25925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275"/>
              </a:spcBef>
            </a:pPr>
            <a:r>
              <a:rPr sz="1300" i="1" spc="-595" dirty="0">
                <a:latin typeface="Verdana"/>
                <a:cs typeface="Verdana"/>
              </a:rPr>
              <a:t></a:t>
            </a:r>
            <a:r>
              <a:rPr sz="1300" i="1" spc="-265" dirty="0">
                <a:latin typeface="Verdana"/>
                <a:cs typeface="Verdana"/>
              </a:rPr>
              <a:t> </a:t>
            </a:r>
            <a:r>
              <a:rPr sz="1250" i="1" spc="20" dirty="0">
                <a:latin typeface="Times New Roman"/>
                <a:cs typeface="Times New Roman"/>
              </a:rPr>
              <a:t>V</a:t>
            </a:r>
            <a:r>
              <a:rPr sz="1250" i="1" spc="15" dirty="0">
                <a:latin typeface="Times New Roman"/>
                <a:cs typeface="Times New Roman"/>
              </a:rPr>
              <a:t> </a:t>
            </a:r>
            <a:r>
              <a:rPr sz="1250" i="1" spc="25" dirty="0">
                <a:latin typeface="Times New Roman"/>
                <a:cs typeface="Times New Roman"/>
              </a:rPr>
              <a:t>C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069083" y="8865055"/>
            <a:ext cx="252729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spc="20" dirty="0">
                <a:latin typeface="Symbol"/>
                <a:cs typeface="Symbol"/>
              </a:rPr>
              <a:t></a:t>
            </a:r>
            <a:r>
              <a:rPr sz="1250" spc="-20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Symbol"/>
                <a:cs typeface="Symbol"/>
              </a:rPr>
              <a:t>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953260" y="8910774"/>
            <a:ext cx="88265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spc="10" dirty="0">
                <a:latin typeface="Symbol"/>
                <a:cs typeface="Symbol"/>
              </a:rPr>
              <a:t>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17675" y="8910774"/>
            <a:ext cx="313690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sz="1250" spc="10" dirty="0">
                <a:latin typeface="Symbol"/>
                <a:cs typeface="Symbol"/>
              </a:rPr>
              <a:t></a:t>
            </a:r>
            <a:r>
              <a:rPr sz="1250" spc="275" dirty="0">
                <a:latin typeface="Times New Roman"/>
                <a:cs typeface="Times New Roman"/>
              </a:rPr>
              <a:t> </a:t>
            </a:r>
            <a:r>
              <a:rPr sz="1875" i="1" spc="30" baseline="-28888" dirty="0">
                <a:latin typeface="Times New Roman"/>
                <a:cs typeface="Times New Roman"/>
              </a:rPr>
              <a:t>T</a:t>
            </a:r>
            <a:endParaRPr sz="1875" baseline="-28888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563116" y="8993070"/>
            <a:ext cx="235585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31445" indent="-119380">
              <a:lnSpc>
                <a:spcPct val="100000"/>
              </a:lnSpc>
              <a:spcBef>
                <a:spcPts val="135"/>
              </a:spcBef>
              <a:buFont typeface="Symbol"/>
              <a:buChar char=""/>
              <a:tabLst>
                <a:tab pos="132080" algn="l"/>
              </a:tabLst>
            </a:pPr>
            <a:r>
              <a:rPr sz="1250" i="1" spc="20" dirty="0"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243075" y="8764470"/>
            <a:ext cx="798830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75" spc="82" baseline="4444" dirty="0">
                <a:latin typeface="Symbol"/>
                <a:cs typeface="Symbol"/>
              </a:rPr>
              <a:t></a:t>
            </a:r>
            <a:r>
              <a:rPr sz="1250" i="1" spc="55" dirty="0">
                <a:latin typeface="Times New Roman"/>
                <a:cs typeface="Times New Roman"/>
              </a:rPr>
              <a:t>T </a:t>
            </a:r>
            <a:r>
              <a:rPr sz="1250" spc="40" dirty="0">
                <a:latin typeface="Times New Roman"/>
                <a:cs typeface="Times New Roman"/>
              </a:rPr>
              <a:t>(</a:t>
            </a:r>
            <a:r>
              <a:rPr sz="1250" i="1" spc="40" dirty="0">
                <a:latin typeface="Times New Roman"/>
                <a:cs typeface="Times New Roman"/>
              </a:rPr>
              <a:t>t</a:t>
            </a:r>
            <a:r>
              <a:rPr sz="1250" spc="40" dirty="0">
                <a:latin typeface="Times New Roman"/>
                <a:cs typeface="Times New Roman"/>
              </a:rPr>
              <a:t>) </a:t>
            </a:r>
            <a:r>
              <a:rPr sz="1250" spc="20" dirty="0">
                <a:latin typeface="Symbol"/>
                <a:cs typeface="Symbol"/>
              </a:rPr>
              <a:t></a:t>
            </a:r>
            <a:r>
              <a:rPr sz="1250" spc="20" dirty="0">
                <a:latin typeface="Times New Roman"/>
                <a:cs typeface="Times New Roman"/>
              </a:rPr>
              <a:t> </a:t>
            </a:r>
            <a:r>
              <a:rPr sz="1250" i="1" spc="20" dirty="0">
                <a:latin typeface="Times New Roman"/>
                <a:cs typeface="Times New Roman"/>
              </a:rPr>
              <a:t>T</a:t>
            </a:r>
            <a:r>
              <a:rPr sz="1250" i="1" spc="110" dirty="0">
                <a:latin typeface="Times New Roman"/>
                <a:cs typeface="Times New Roman"/>
              </a:rPr>
              <a:t> </a:t>
            </a:r>
            <a:r>
              <a:rPr sz="1875" spc="15" baseline="4444" dirty="0">
                <a:latin typeface="Symbol"/>
                <a:cs typeface="Symbol"/>
              </a:rPr>
              <a:t></a:t>
            </a:r>
            <a:endParaRPr sz="1875" baseline="4444">
              <a:latin typeface="Symbol"/>
              <a:cs typeface="Symbo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43075" y="9035743"/>
            <a:ext cx="798830" cy="2222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47015" algn="l"/>
                <a:tab pos="536575" algn="l"/>
              </a:tabLst>
            </a:pPr>
            <a:r>
              <a:rPr sz="1250" spc="10" dirty="0">
                <a:latin typeface="Symbol"/>
                <a:cs typeface="Symbol"/>
              </a:rPr>
              <a:t></a:t>
            </a:r>
            <a:r>
              <a:rPr sz="1250" spc="10" dirty="0">
                <a:latin typeface="Times New Roman"/>
                <a:cs typeface="Times New Roman"/>
              </a:rPr>
              <a:t>	</a:t>
            </a:r>
            <a:r>
              <a:rPr sz="750" i="1" dirty="0">
                <a:latin typeface="Times New Roman"/>
                <a:cs typeface="Times New Roman"/>
              </a:rPr>
              <a:t>i	</a:t>
            </a:r>
            <a:r>
              <a:rPr sz="750" dirty="0">
                <a:latin typeface="Symbol"/>
                <a:cs typeface="Symbol"/>
              </a:rPr>
              <a:t></a:t>
            </a:r>
            <a:r>
              <a:rPr sz="750" spc="90" dirty="0">
                <a:latin typeface="Times New Roman"/>
                <a:cs typeface="Times New Roman"/>
              </a:rPr>
              <a:t> </a:t>
            </a:r>
            <a:r>
              <a:rPr sz="1250" spc="10" dirty="0">
                <a:latin typeface="Symbol"/>
                <a:cs typeface="Symbol"/>
              </a:rPr>
              <a:t>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843532" y="8872273"/>
            <a:ext cx="93980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latin typeface="Symbol"/>
                <a:cs typeface="Symbol"/>
              </a:rPr>
              <a:t></a:t>
            </a:r>
            <a:endParaRPr sz="750">
              <a:latin typeface="Symbol"/>
              <a:cs typeface="Symbo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18236" y="9232900"/>
            <a:ext cx="4257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Or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10" dirty="0">
                <a:latin typeface="Times New Roman"/>
                <a:cs typeface="Times New Roman"/>
              </a:rPr>
              <a:t>taking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exponential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15" dirty="0">
                <a:latin typeface="Times New Roman"/>
                <a:cs typeface="Times New Roman"/>
              </a:rPr>
              <a:t>sides and rearranging, </a:t>
            </a:r>
            <a:r>
              <a:rPr sz="1200" spc="-5" dirty="0">
                <a:latin typeface="Times New Roman"/>
                <a:cs typeface="Times New Roman"/>
              </a:rPr>
              <a:t>we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obtain;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119377" y="9668509"/>
            <a:ext cx="692785" cy="0"/>
          </a:xfrm>
          <a:custGeom>
            <a:avLst/>
            <a:gdLst/>
            <a:ahLst/>
            <a:cxnLst/>
            <a:rect l="l" t="t" r="r" b="b"/>
            <a:pathLst>
              <a:path w="692785">
                <a:moveTo>
                  <a:pt x="0" y="0"/>
                </a:moveTo>
                <a:lnTo>
                  <a:pt x="692658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2852420" y="9526046"/>
            <a:ext cx="723265" cy="23367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50" spc="10" dirty="0">
                <a:latin typeface="MT Extra"/>
                <a:cs typeface="MT Extra"/>
              </a:rPr>
              <a:t></a:t>
            </a:r>
            <a:r>
              <a:rPr sz="1350" spc="-204" dirty="0">
                <a:latin typeface="Times New Roman"/>
                <a:cs typeface="Times New Roman"/>
              </a:rPr>
              <a:t> </a:t>
            </a:r>
            <a:r>
              <a:rPr sz="1350" spc="45" dirty="0">
                <a:latin typeface="Times New Roman"/>
                <a:cs typeface="Times New Roman"/>
              </a:rPr>
              <a:t>(4.4.</a:t>
            </a:r>
            <a:r>
              <a:rPr sz="1350" i="1" spc="45" dirty="0">
                <a:latin typeface="Times New Roman"/>
                <a:cs typeface="Times New Roman"/>
              </a:rPr>
              <a:t>a</a:t>
            </a:r>
            <a:r>
              <a:rPr sz="1350" spc="45" dirty="0">
                <a:latin typeface="Times New Roman"/>
                <a:cs typeface="Times New Roman"/>
              </a:rPr>
              <a:t>)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830323" y="9449846"/>
            <a:ext cx="485775" cy="23367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2025" spc="7" baseline="-24691" dirty="0">
                <a:latin typeface="Symbol"/>
                <a:cs typeface="Symbol"/>
              </a:rPr>
              <a:t></a:t>
            </a:r>
            <a:r>
              <a:rPr sz="2025" spc="7" baseline="-24691" dirty="0">
                <a:latin typeface="Times New Roman"/>
                <a:cs typeface="Times New Roman"/>
              </a:rPr>
              <a:t> </a:t>
            </a:r>
            <a:r>
              <a:rPr sz="2025" i="1" spc="7" baseline="-24691" dirty="0">
                <a:latin typeface="Times New Roman"/>
                <a:cs typeface="Times New Roman"/>
              </a:rPr>
              <a:t>e</a:t>
            </a:r>
            <a:r>
              <a:rPr sz="2025" i="1" spc="-292" baseline="-24691" dirty="0">
                <a:latin typeface="Times New Roman"/>
                <a:cs typeface="Times New Roman"/>
              </a:rPr>
              <a:t> </a:t>
            </a:r>
            <a:r>
              <a:rPr sz="800" spc="15" dirty="0">
                <a:latin typeface="Symbol"/>
                <a:cs typeface="Symbol"/>
              </a:rPr>
              <a:t></a:t>
            </a:r>
            <a:r>
              <a:rPr sz="800" i="1" spc="15" dirty="0">
                <a:latin typeface="Times New Roman"/>
                <a:cs typeface="Times New Roman"/>
              </a:rPr>
              <a:t>b </a:t>
            </a:r>
            <a:r>
              <a:rPr sz="800" i="1" spc="-5" dirty="0">
                <a:latin typeface="Times New Roman"/>
                <a:cs typeface="Times New Roman"/>
              </a:rPr>
              <a:t>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083563" y="9380315"/>
            <a:ext cx="7277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014" marR="30480" indent="-82550">
              <a:lnSpc>
                <a:spcPct val="118500"/>
              </a:lnSpc>
              <a:spcBef>
                <a:spcPts val="95"/>
              </a:spcBef>
            </a:pPr>
            <a:r>
              <a:rPr sz="1350" i="1" spc="5" dirty="0">
                <a:latin typeface="Times New Roman"/>
                <a:cs typeface="Times New Roman"/>
              </a:rPr>
              <a:t>T</a:t>
            </a:r>
            <a:r>
              <a:rPr sz="1350" i="1" spc="-110" dirty="0">
                <a:latin typeface="Times New Roman"/>
                <a:cs typeface="Times New Roman"/>
              </a:rPr>
              <a:t> </a:t>
            </a:r>
            <a:r>
              <a:rPr sz="1350" spc="15" dirty="0">
                <a:latin typeface="Times New Roman"/>
                <a:cs typeface="Times New Roman"/>
              </a:rPr>
              <a:t>(</a:t>
            </a:r>
            <a:r>
              <a:rPr sz="1350" i="1" spc="15" dirty="0">
                <a:latin typeface="Times New Roman"/>
                <a:cs typeface="Times New Roman"/>
              </a:rPr>
              <a:t>t</a:t>
            </a:r>
            <a:r>
              <a:rPr sz="1350" i="1" spc="-225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)</a:t>
            </a:r>
            <a:r>
              <a:rPr sz="1350" spc="-2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-80" dirty="0">
                <a:latin typeface="Times New Roman"/>
                <a:cs typeface="Times New Roman"/>
              </a:rPr>
              <a:t> </a:t>
            </a:r>
            <a:r>
              <a:rPr sz="1350" i="1" spc="-10" dirty="0">
                <a:latin typeface="Times New Roman"/>
                <a:cs typeface="Times New Roman"/>
              </a:rPr>
              <a:t>T</a:t>
            </a:r>
            <a:r>
              <a:rPr sz="1200" spc="-15" baseline="-24305" dirty="0">
                <a:latin typeface="Symbol"/>
                <a:cs typeface="Symbol"/>
              </a:rPr>
              <a:t></a:t>
            </a:r>
            <a:r>
              <a:rPr sz="1200" spc="-15" baseline="-24305" dirty="0">
                <a:latin typeface="Times New Roman"/>
                <a:cs typeface="Times New Roman"/>
              </a:rPr>
              <a:t> </a:t>
            </a:r>
            <a:r>
              <a:rPr sz="1350" i="1" spc="-5" dirty="0">
                <a:latin typeface="Times New Roman"/>
                <a:cs typeface="Times New Roman"/>
              </a:rPr>
              <a:t>T</a:t>
            </a:r>
            <a:r>
              <a:rPr sz="1200" i="1" spc="-7" baseline="-24305" dirty="0">
                <a:latin typeface="Times New Roman"/>
                <a:cs typeface="Times New Roman"/>
              </a:rPr>
              <a:t>i </a:t>
            </a:r>
            <a:r>
              <a:rPr sz="1350" spc="5" dirty="0">
                <a:latin typeface="Symbol"/>
                <a:cs typeface="Symbol"/>
              </a:rPr>
              <a:t></a:t>
            </a:r>
            <a:r>
              <a:rPr sz="1350" spc="-170" dirty="0">
                <a:latin typeface="Times New Roman"/>
                <a:cs typeface="Times New Roman"/>
              </a:rPr>
              <a:t> </a:t>
            </a:r>
            <a:r>
              <a:rPr sz="1350" i="1" spc="-10" dirty="0">
                <a:latin typeface="Times New Roman"/>
                <a:cs typeface="Times New Roman"/>
              </a:rPr>
              <a:t>T</a:t>
            </a:r>
            <a:r>
              <a:rPr sz="1200" spc="-15" baseline="-24305" dirty="0">
                <a:latin typeface="Symbol"/>
                <a:cs typeface="Symbol"/>
              </a:rPr>
              <a:t></a:t>
            </a:r>
            <a:endParaRPr sz="1200" baseline="-24305">
              <a:latin typeface="Symbol"/>
              <a:cs typeface="Symbo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211571" y="6447028"/>
            <a:ext cx="1464310" cy="47498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ctr">
              <a:lnSpc>
                <a:spcPct val="97000"/>
              </a:lnSpc>
              <a:spcBef>
                <a:spcPts val="140"/>
              </a:spcBef>
            </a:pPr>
            <a:r>
              <a:rPr sz="1000" b="1" i="1" dirty="0">
                <a:latin typeface="Times New Roman"/>
                <a:cs typeface="Times New Roman"/>
              </a:rPr>
              <a:t>Fig.(4.2) The </a:t>
            </a:r>
            <a:r>
              <a:rPr sz="1000" b="1" i="1" spc="-5" dirty="0">
                <a:latin typeface="Times New Roman"/>
                <a:cs typeface="Times New Roman"/>
              </a:rPr>
              <a:t>geometry</a:t>
            </a:r>
            <a:r>
              <a:rPr sz="1000" b="1" i="1" spc="-7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and  parameters </a:t>
            </a:r>
            <a:r>
              <a:rPr sz="1000" b="1" i="1" spc="-5" dirty="0">
                <a:latin typeface="Times New Roman"/>
                <a:cs typeface="Times New Roman"/>
              </a:rPr>
              <a:t>involved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dirty="0">
                <a:latin typeface="Times New Roman"/>
                <a:cs typeface="Times New Roman"/>
              </a:rPr>
              <a:t>the  lumped </a:t>
            </a:r>
            <a:r>
              <a:rPr sz="1000" b="1" i="1" spc="-5" dirty="0">
                <a:latin typeface="Times New Roman"/>
                <a:cs typeface="Times New Roman"/>
              </a:rPr>
              <a:t>system</a:t>
            </a:r>
            <a:r>
              <a:rPr sz="1000" b="1" i="1" spc="-1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analysis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126228" y="3624579"/>
            <a:ext cx="1754505" cy="47498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algn="ctr">
              <a:lnSpc>
                <a:spcPct val="97000"/>
              </a:lnSpc>
              <a:spcBef>
                <a:spcPts val="145"/>
              </a:spcBef>
            </a:pPr>
            <a:r>
              <a:rPr sz="1000" b="1" i="1" dirty="0">
                <a:latin typeface="Times New Roman"/>
                <a:cs typeface="Times New Roman"/>
              </a:rPr>
              <a:t>Fig.(4.1) </a:t>
            </a:r>
            <a:r>
              <a:rPr sz="1000" b="1" i="1" spc="5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small </a:t>
            </a:r>
            <a:r>
              <a:rPr sz="1000" b="1" i="1" dirty="0">
                <a:latin typeface="Times New Roman"/>
                <a:cs typeface="Times New Roman"/>
              </a:rPr>
              <a:t>copper </a:t>
            </a:r>
            <a:r>
              <a:rPr sz="1000" b="1" i="1" spc="-5" dirty="0">
                <a:latin typeface="Times New Roman"/>
                <a:cs typeface="Times New Roman"/>
              </a:rPr>
              <a:t>ball</a:t>
            </a:r>
            <a:r>
              <a:rPr sz="1000" b="1" i="1" spc="-85" dirty="0">
                <a:latin typeface="Times New Roman"/>
                <a:cs typeface="Times New Roman"/>
              </a:rPr>
              <a:t> </a:t>
            </a:r>
            <a:r>
              <a:rPr sz="1000" b="1" i="1" spc="5" dirty="0">
                <a:latin typeface="Times New Roman"/>
                <a:cs typeface="Times New Roman"/>
              </a:rPr>
              <a:t>can  </a:t>
            </a:r>
            <a:r>
              <a:rPr sz="1000" b="1" i="1" dirty="0">
                <a:latin typeface="Times New Roman"/>
                <a:cs typeface="Times New Roman"/>
              </a:rPr>
              <a:t>be </a:t>
            </a:r>
            <a:r>
              <a:rPr sz="1000" b="1" i="1" spc="-5" dirty="0">
                <a:latin typeface="Times New Roman"/>
                <a:cs typeface="Times New Roman"/>
              </a:rPr>
              <a:t>modeled </a:t>
            </a:r>
            <a:r>
              <a:rPr sz="1000" b="1" i="1" dirty="0">
                <a:latin typeface="Times New Roman"/>
                <a:cs typeface="Times New Roman"/>
              </a:rPr>
              <a:t>as a lumped </a:t>
            </a:r>
            <a:r>
              <a:rPr sz="1000" b="1" i="1" spc="-5" dirty="0">
                <a:latin typeface="Times New Roman"/>
                <a:cs typeface="Times New Roman"/>
              </a:rPr>
              <a:t>system,  </a:t>
            </a:r>
            <a:r>
              <a:rPr sz="1000" b="1" i="1" dirty="0">
                <a:latin typeface="Times New Roman"/>
                <a:cs typeface="Times New Roman"/>
              </a:rPr>
              <a:t>but a </a:t>
            </a:r>
            <a:r>
              <a:rPr sz="1000" b="1" i="1" spc="-5" dirty="0">
                <a:latin typeface="Times New Roman"/>
                <a:cs typeface="Times New Roman"/>
              </a:rPr>
              <a:t>roast beef</a:t>
            </a:r>
            <a:r>
              <a:rPr sz="1000" b="1" i="1" spc="-2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cannot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989576" y="1140967"/>
            <a:ext cx="1926335" cy="243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017008" y="4377944"/>
            <a:ext cx="1901951" cy="2051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3631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Four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70196" y="463804"/>
            <a:ext cx="20345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Transient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2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0936" y="884936"/>
            <a:ext cx="6245351" cy="6687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17219" y="7608316"/>
            <a:ext cx="6299200" cy="3289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09245" marR="30480" indent="-271780">
              <a:lnSpc>
                <a:spcPts val="1180"/>
              </a:lnSpc>
              <a:spcBef>
                <a:spcPts val="165"/>
              </a:spcBef>
            </a:pPr>
            <a:r>
              <a:rPr sz="1000" b="1" i="1" dirty="0">
                <a:latin typeface="Times New Roman"/>
                <a:cs typeface="Times New Roman"/>
              </a:rPr>
              <a:t>Fig.(4.13) </a:t>
            </a:r>
            <a:r>
              <a:rPr sz="1000" b="1" i="1" spc="-5" dirty="0">
                <a:latin typeface="Times New Roman"/>
                <a:cs typeface="Times New Roman"/>
              </a:rPr>
              <a:t>Transient temperature </a:t>
            </a: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-5" dirty="0">
                <a:latin typeface="Times New Roman"/>
                <a:cs typeface="Times New Roman"/>
              </a:rPr>
              <a:t>heat </a:t>
            </a:r>
            <a:r>
              <a:rPr sz="1000" b="1" i="1" dirty="0">
                <a:latin typeface="Times New Roman"/>
                <a:cs typeface="Times New Roman"/>
              </a:rPr>
              <a:t>transfer </a:t>
            </a:r>
            <a:r>
              <a:rPr sz="1000" b="1" i="1" spc="-5" dirty="0">
                <a:latin typeface="Times New Roman"/>
                <a:cs typeface="Times New Roman"/>
              </a:rPr>
              <a:t>charts </a:t>
            </a:r>
            <a:r>
              <a:rPr sz="1000" b="1" i="1" spc="-10" dirty="0">
                <a:latin typeface="Times New Roman"/>
                <a:cs typeface="Times New Roman"/>
              </a:rPr>
              <a:t>for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sphere </a:t>
            </a:r>
            <a:r>
              <a:rPr sz="1000" b="1" i="1" dirty="0">
                <a:latin typeface="Times New Roman"/>
                <a:cs typeface="Times New Roman"/>
              </a:rPr>
              <a:t>of </a:t>
            </a:r>
            <a:r>
              <a:rPr sz="1000" b="1" i="1" spc="-5" dirty="0">
                <a:latin typeface="Times New Roman"/>
                <a:cs typeface="Times New Roman"/>
              </a:rPr>
              <a:t>radius r</a:t>
            </a:r>
            <a:r>
              <a:rPr sz="975" b="1" i="1" spc="-7" baseline="-12820" dirty="0">
                <a:latin typeface="Times New Roman"/>
                <a:cs typeface="Times New Roman"/>
              </a:rPr>
              <a:t>o </a:t>
            </a:r>
            <a:r>
              <a:rPr sz="1000" b="1" i="1" spc="-5" dirty="0">
                <a:latin typeface="Times New Roman"/>
                <a:cs typeface="Times New Roman"/>
              </a:rPr>
              <a:t>initially </a:t>
            </a:r>
            <a:r>
              <a:rPr sz="1000" b="1" i="1" dirty="0">
                <a:latin typeface="Times New Roman"/>
                <a:cs typeface="Times New Roman"/>
              </a:rPr>
              <a:t>at a uniform </a:t>
            </a:r>
            <a:r>
              <a:rPr sz="1000" b="1" i="1" spc="-5" dirty="0">
                <a:latin typeface="Times New Roman"/>
                <a:cs typeface="Times New Roman"/>
              </a:rPr>
              <a:t>temperature </a:t>
            </a:r>
            <a:r>
              <a:rPr sz="1000" b="1" i="1" spc="-10" dirty="0">
                <a:latin typeface="Times New Roman"/>
                <a:cs typeface="Times New Roman"/>
              </a:rPr>
              <a:t>T</a:t>
            </a:r>
            <a:r>
              <a:rPr sz="975" b="1" i="1" spc="-15" baseline="-12820" dirty="0">
                <a:latin typeface="Times New Roman"/>
                <a:cs typeface="Times New Roman"/>
              </a:rPr>
              <a:t>i  </a:t>
            </a:r>
            <a:r>
              <a:rPr sz="1000" b="1" i="1" dirty="0">
                <a:latin typeface="Times New Roman"/>
                <a:cs typeface="Times New Roman"/>
              </a:rPr>
              <a:t>subjected </a:t>
            </a:r>
            <a:r>
              <a:rPr sz="1000" b="1" i="1" spc="-10" dirty="0">
                <a:latin typeface="Times New Roman"/>
                <a:cs typeface="Times New Roman"/>
              </a:rPr>
              <a:t>to </a:t>
            </a:r>
            <a:r>
              <a:rPr sz="1000" b="1" i="1" dirty="0">
                <a:latin typeface="Times New Roman"/>
                <a:cs typeface="Times New Roman"/>
              </a:rPr>
              <a:t>convection from </a:t>
            </a:r>
            <a:r>
              <a:rPr sz="1000" b="1" i="1" spc="-5" dirty="0">
                <a:latin typeface="Times New Roman"/>
                <a:cs typeface="Times New Roman"/>
              </a:rPr>
              <a:t>all sides </a:t>
            </a: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dirty="0">
                <a:latin typeface="Times New Roman"/>
                <a:cs typeface="Times New Roman"/>
              </a:rPr>
              <a:t>an </a:t>
            </a:r>
            <a:r>
              <a:rPr sz="1000" b="1" i="1" spc="-5" dirty="0">
                <a:latin typeface="Times New Roman"/>
                <a:cs typeface="Times New Roman"/>
              </a:rPr>
              <a:t>environment </a:t>
            </a:r>
            <a:r>
              <a:rPr sz="1000" b="1" i="1" dirty="0">
                <a:latin typeface="Times New Roman"/>
                <a:cs typeface="Times New Roman"/>
              </a:rPr>
              <a:t>at </a:t>
            </a:r>
            <a:r>
              <a:rPr sz="1000" b="1" i="1" spc="-5" dirty="0">
                <a:latin typeface="Times New Roman"/>
                <a:cs typeface="Times New Roman"/>
              </a:rPr>
              <a:t>temperature </a:t>
            </a:r>
            <a:r>
              <a:rPr sz="1000" b="1" i="1" spc="-10" dirty="0">
                <a:latin typeface="Times New Roman"/>
                <a:cs typeface="Times New Roman"/>
              </a:rPr>
              <a:t>T</a:t>
            </a:r>
            <a:r>
              <a:rPr sz="975" b="1" i="1" spc="-15" baseline="-12820" dirty="0">
                <a:latin typeface="Times New Roman"/>
                <a:cs typeface="Times New Roman"/>
              </a:rPr>
              <a:t>∞ </a:t>
            </a:r>
            <a:r>
              <a:rPr sz="1000" b="1" i="1" spc="-5" dirty="0">
                <a:latin typeface="Times New Roman"/>
                <a:cs typeface="Times New Roman"/>
              </a:rPr>
              <a:t>with </a:t>
            </a:r>
            <a:r>
              <a:rPr sz="1000" b="1" i="1" dirty="0">
                <a:latin typeface="Times New Roman"/>
                <a:cs typeface="Times New Roman"/>
              </a:rPr>
              <a:t>a convection </a:t>
            </a:r>
            <a:r>
              <a:rPr sz="1000" b="1" i="1" spc="-5" dirty="0">
                <a:latin typeface="Times New Roman"/>
                <a:cs typeface="Times New Roman"/>
              </a:rPr>
              <a:t>coefficient </a:t>
            </a:r>
            <a:r>
              <a:rPr sz="1000" b="1" i="1" dirty="0">
                <a:latin typeface="Times New Roman"/>
                <a:cs typeface="Times New Roman"/>
              </a:rPr>
              <a:t>of</a:t>
            </a:r>
            <a:r>
              <a:rPr sz="1000" b="1" i="1" spc="-8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h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82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30936" y="8090407"/>
            <a:ext cx="6297930" cy="1889760"/>
          </a:xfrm>
          <a:prstGeom prst="rect">
            <a:avLst/>
          </a:prstGeom>
          <a:solidFill>
            <a:srgbClr val="FCFAFF"/>
          </a:solidFill>
        </p:spPr>
        <p:txBody>
          <a:bodyPr vert="horz" wrap="square" lIns="0" tIns="0" rIns="0" bIns="0" rtlCol="0">
            <a:spAutoFit/>
          </a:bodyPr>
          <a:lstStyle/>
          <a:p>
            <a:pPr marR="3175" algn="just">
              <a:lnSpc>
                <a:spcPts val="1285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Note4-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case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1/Bi = k /hL = 0 </a:t>
            </a:r>
            <a:r>
              <a:rPr sz="1200" spc="-5" dirty="0">
                <a:latin typeface="Times New Roman"/>
                <a:cs typeface="Times New Roman"/>
              </a:rPr>
              <a:t>corresponds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h → </a:t>
            </a:r>
            <a:r>
              <a:rPr sz="1200" b="1" i="1" dirty="0">
                <a:latin typeface="Times New Roman"/>
                <a:cs typeface="Times New Roman"/>
              </a:rPr>
              <a:t>∞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dirty="0">
                <a:latin typeface="Times New Roman"/>
                <a:cs typeface="Times New Roman"/>
              </a:rPr>
              <a:t>corresponds</a:t>
            </a:r>
            <a:r>
              <a:rPr sz="1200" spc="23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i="1" spc="-5" dirty="0">
                <a:latin typeface="Times New Roman"/>
                <a:cs typeface="Times New Roman"/>
              </a:rPr>
              <a:t>specified</a:t>
            </a:r>
            <a:endParaRPr sz="1200">
              <a:latin typeface="Times New Roman"/>
              <a:cs typeface="Times New Roman"/>
            </a:endParaRPr>
          </a:p>
          <a:p>
            <a:pPr algn="just">
              <a:lnSpc>
                <a:spcPct val="95800"/>
              </a:lnSpc>
              <a:spcBef>
                <a:spcPts val="25"/>
              </a:spcBef>
            </a:pPr>
            <a:r>
              <a:rPr sz="1200" i="1" spc="-5" dirty="0">
                <a:latin typeface="Times New Roman"/>
                <a:cs typeface="Times New Roman"/>
              </a:rPr>
              <a:t>surface 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That </a:t>
            </a:r>
            <a:r>
              <a:rPr sz="1200" spc="-20" dirty="0">
                <a:latin typeface="Times New Roman"/>
                <a:cs typeface="Times New Roman"/>
              </a:rPr>
              <a:t>is,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body are </a:t>
            </a:r>
            <a:r>
              <a:rPr sz="1200" spc="-15" dirty="0">
                <a:latin typeface="Times New Roman"/>
                <a:cs typeface="Times New Roman"/>
              </a:rPr>
              <a:t>suddenly </a:t>
            </a:r>
            <a:r>
              <a:rPr sz="1200" spc="-5" dirty="0">
                <a:latin typeface="Times New Roman"/>
                <a:cs typeface="Times New Roman"/>
              </a:rPr>
              <a:t>brought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 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t = 0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kept at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20" dirty="0">
                <a:latin typeface="Times New Roman"/>
                <a:cs typeface="Times New Roman"/>
              </a:rPr>
              <a:t>all </a:t>
            </a:r>
            <a:r>
              <a:rPr sz="1200" spc="-15" dirty="0">
                <a:latin typeface="Times New Roman"/>
                <a:cs typeface="Times New Roman"/>
              </a:rPr>
              <a:t>times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20" dirty="0">
                <a:latin typeface="Times New Roman"/>
                <a:cs typeface="Times New Roman"/>
              </a:rPr>
              <a:t>handled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10" dirty="0">
                <a:latin typeface="Times New Roman"/>
                <a:cs typeface="Times New Roman"/>
              </a:rPr>
              <a:t>setting </a:t>
            </a:r>
            <a:r>
              <a:rPr sz="1200" b="1" i="1" spc="-5" dirty="0">
                <a:latin typeface="Times New Roman"/>
                <a:cs typeface="Times New Roman"/>
              </a:rPr>
              <a:t>h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30" dirty="0">
                <a:latin typeface="Times New Roman"/>
                <a:cs typeface="Times New Roman"/>
              </a:rPr>
              <a:t>infinity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10" dirty="0">
                <a:latin typeface="Times New Roman"/>
                <a:cs typeface="Times New Roman"/>
              </a:rPr>
              <a:t>shown </a:t>
            </a:r>
            <a:r>
              <a:rPr sz="1200" spc="-25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Fig.(4.14).</a:t>
            </a:r>
            <a:endParaRPr sz="1200">
              <a:latin typeface="Times New Roman"/>
              <a:cs typeface="Times New Roman"/>
            </a:endParaRPr>
          </a:p>
          <a:p>
            <a:pPr algn="just">
              <a:lnSpc>
                <a:spcPct val="95600"/>
              </a:lnSpc>
              <a:spcBef>
                <a:spcPts val="1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Note5-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body </a:t>
            </a:r>
            <a:r>
              <a:rPr sz="1200" spc="-10" dirty="0">
                <a:latin typeface="Times New Roman"/>
                <a:cs typeface="Times New Roman"/>
              </a:rPr>
              <a:t>changes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25" dirty="0">
                <a:latin typeface="Times New Roman"/>
                <a:cs typeface="Times New Roman"/>
              </a:rPr>
              <a:t>initial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i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surroundings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5" dirty="0">
                <a:latin typeface="Times New Roman"/>
                <a:cs typeface="Times New Roman"/>
              </a:rPr>
              <a:t>end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transient heat </a:t>
            </a:r>
            <a:r>
              <a:rPr sz="1200" spc="-5" dirty="0">
                <a:latin typeface="Times New Roman"/>
                <a:cs typeface="Times New Roman"/>
              </a:rPr>
              <a:t>conduction process. </a:t>
            </a:r>
            <a:r>
              <a:rPr sz="1200" spc="-10" dirty="0">
                <a:latin typeface="Times New Roman"/>
                <a:cs typeface="Times New Roman"/>
              </a:rPr>
              <a:t>Thus,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maximum </a:t>
            </a:r>
            <a:r>
              <a:rPr sz="1200" spc="-10" dirty="0">
                <a:latin typeface="Times New Roman"/>
                <a:cs typeface="Times New Roman"/>
              </a:rPr>
              <a:t>amount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that a body can </a:t>
            </a:r>
            <a:r>
              <a:rPr sz="1200" spc="-15" dirty="0">
                <a:latin typeface="Times New Roman"/>
                <a:cs typeface="Times New Roman"/>
              </a:rPr>
              <a:t>gain </a:t>
            </a:r>
            <a:r>
              <a:rPr sz="1200" spc="5" dirty="0">
                <a:latin typeface="Times New Roman"/>
                <a:cs typeface="Times New Roman"/>
              </a:rPr>
              <a:t>(or </a:t>
            </a:r>
            <a:r>
              <a:rPr sz="1200" spc="-10" dirty="0">
                <a:latin typeface="Times New Roman"/>
                <a:cs typeface="Times New Roman"/>
              </a:rPr>
              <a:t>lose </a:t>
            </a:r>
            <a:r>
              <a:rPr sz="1200" spc="-25" dirty="0">
                <a:latin typeface="Times New Roman"/>
                <a:cs typeface="Times New Roman"/>
              </a:rPr>
              <a:t>if </a:t>
            </a:r>
            <a:r>
              <a:rPr sz="1200" b="1" i="1" dirty="0">
                <a:latin typeface="Times New Roman"/>
                <a:cs typeface="Times New Roman"/>
              </a:rPr>
              <a:t>Ti </a:t>
            </a:r>
            <a:r>
              <a:rPr sz="1200" b="1" i="1" spc="-5" dirty="0">
                <a:latin typeface="Times New Roman"/>
                <a:cs typeface="Times New Roman"/>
              </a:rPr>
              <a:t>&gt;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</a:t>
            </a:r>
            <a:r>
              <a:rPr sz="1200" dirty="0">
                <a:latin typeface="Times New Roman"/>
                <a:cs typeface="Times New Roman"/>
              </a:rPr>
              <a:t>) </a:t>
            </a:r>
            <a:r>
              <a:rPr sz="1200" spc="-25" dirty="0">
                <a:latin typeface="Times New Roman"/>
                <a:cs typeface="Times New Roman"/>
              </a:rPr>
              <a:t>is simply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change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energy content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body.  </a:t>
            </a:r>
            <a:r>
              <a:rPr sz="1200" spc="-10" dirty="0">
                <a:latin typeface="Times New Roman"/>
                <a:cs typeface="Times New Roman"/>
              </a:rPr>
              <a:t>That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is;</a:t>
            </a:r>
            <a:endParaRPr sz="1200">
              <a:latin typeface="Times New Roman"/>
              <a:cs typeface="Times New Roman"/>
            </a:endParaRPr>
          </a:p>
          <a:p>
            <a:pPr marL="474980" marR="3175">
              <a:lnSpc>
                <a:spcPct val="100000"/>
              </a:lnSpc>
              <a:spcBef>
                <a:spcPts val="40"/>
              </a:spcBef>
              <a:tabLst>
                <a:tab pos="3258185" algn="l"/>
                <a:tab pos="3998595" algn="l"/>
              </a:tabLst>
            </a:pPr>
            <a:r>
              <a:rPr sz="1350" i="1" spc="-20" dirty="0">
                <a:latin typeface="Times New Roman"/>
                <a:cs typeface="Times New Roman"/>
              </a:rPr>
              <a:t>Q</a:t>
            </a:r>
            <a:r>
              <a:rPr sz="1200" spc="-30" baseline="-24305" dirty="0">
                <a:latin typeface="Times New Roman"/>
                <a:cs typeface="Times New Roman"/>
              </a:rPr>
              <a:t>max</a:t>
            </a:r>
            <a:r>
              <a:rPr sz="1200" spc="217" baseline="-24305" dirty="0">
                <a:latin typeface="Times New Roman"/>
                <a:cs typeface="Times New Roman"/>
              </a:rPr>
              <a:t> </a:t>
            </a:r>
            <a:r>
              <a:rPr sz="1350" spc="15" dirty="0">
                <a:latin typeface="Symbol"/>
                <a:cs typeface="Symbol"/>
              </a:rPr>
              <a:t></a:t>
            </a:r>
            <a:r>
              <a:rPr sz="1350" spc="-110" dirty="0">
                <a:latin typeface="Times New Roman"/>
                <a:cs typeface="Times New Roman"/>
              </a:rPr>
              <a:t> </a:t>
            </a:r>
            <a:r>
              <a:rPr sz="1350" i="1" spc="35" dirty="0">
                <a:latin typeface="Times New Roman"/>
                <a:cs typeface="Times New Roman"/>
              </a:rPr>
              <a:t>mC</a:t>
            </a:r>
            <a:r>
              <a:rPr sz="1200" i="1" spc="52" baseline="-24305" dirty="0">
                <a:latin typeface="Times New Roman"/>
                <a:cs typeface="Times New Roman"/>
              </a:rPr>
              <a:t>p</a:t>
            </a:r>
            <a:r>
              <a:rPr sz="1200" i="1" spc="-75" baseline="-24305" dirty="0">
                <a:latin typeface="Times New Roman"/>
                <a:cs typeface="Times New Roman"/>
              </a:rPr>
              <a:t> </a:t>
            </a:r>
            <a:r>
              <a:rPr sz="1350" spc="-60" dirty="0">
                <a:latin typeface="Times New Roman"/>
                <a:cs typeface="Times New Roman"/>
              </a:rPr>
              <a:t>(</a:t>
            </a:r>
            <a:r>
              <a:rPr sz="1350" i="1" spc="-60" dirty="0">
                <a:latin typeface="Times New Roman"/>
                <a:cs typeface="Times New Roman"/>
              </a:rPr>
              <a:t>T</a:t>
            </a:r>
            <a:r>
              <a:rPr sz="1200" spc="-89" baseline="-24305" dirty="0">
                <a:latin typeface="Symbol"/>
                <a:cs typeface="Symbol"/>
              </a:rPr>
              <a:t></a:t>
            </a:r>
            <a:r>
              <a:rPr sz="1200" spc="-89" baseline="-24305" dirty="0">
                <a:latin typeface="Times New Roman"/>
                <a:cs typeface="Times New Roman"/>
              </a:rPr>
              <a:t> </a:t>
            </a:r>
            <a:r>
              <a:rPr sz="1200" baseline="-2430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i="1" spc="-5" dirty="0">
                <a:latin typeface="Times New Roman"/>
                <a:cs typeface="Times New Roman"/>
              </a:rPr>
              <a:t>T</a:t>
            </a:r>
            <a:r>
              <a:rPr sz="1200" i="1" spc="-7" baseline="-24305" dirty="0">
                <a:latin typeface="Times New Roman"/>
                <a:cs typeface="Times New Roman"/>
              </a:rPr>
              <a:t>i</a:t>
            </a:r>
            <a:r>
              <a:rPr sz="1200" i="1" spc="-22" baseline="-2430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)</a:t>
            </a:r>
            <a:r>
              <a:rPr sz="1350" spc="-75" dirty="0">
                <a:latin typeface="Times New Roman"/>
                <a:cs typeface="Times New Roman"/>
              </a:rPr>
              <a:t> </a:t>
            </a:r>
            <a:r>
              <a:rPr sz="1350" spc="15" dirty="0">
                <a:latin typeface="Symbol"/>
                <a:cs typeface="Symbol"/>
              </a:rPr>
              <a:t></a:t>
            </a:r>
            <a:r>
              <a:rPr sz="1350" spc="-80" dirty="0">
                <a:latin typeface="Times New Roman"/>
                <a:cs typeface="Times New Roman"/>
              </a:rPr>
              <a:t> </a:t>
            </a:r>
            <a:r>
              <a:rPr sz="1400" i="1" spc="-275" dirty="0">
                <a:latin typeface="Verdana"/>
                <a:cs typeface="Verdana"/>
              </a:rPr>
              <a:t></a:t>
            </a:r>
            <a:r>
              <a:rPr sz="1350" i="1" spc="-275" dirty="0">
                <a:latin typeface="Times New Roman"/>
                <a:cs typeface="Times New Roman"/>
              </a:rPr>
              <a:t>V  </a:t>
            </a:r>
            <a:r>
              <a:rPr sz="1350" i="1" spc="-245" dirty="0">
                <a:latin typeface="Times New Roman"/>
                <a:cs typeface="Times New Roman"/>
              </a:rPr>
              <a:t> </a:t>
            </a:r>
            <a:r>
              <a:rPr sz="1350" i="1" spc="30" dirty="0">
                <a:latin typeface="Times New Roman"/>
                <a:cs typeface="Times New Roman"/>
              </a:rPr>
              <a:t>C</a:t>
            </a:r>
            <a:r>
              <a:rPr sz="1200" i="1" spc="44" baseline="-24305" dirty="0">
                <a:latin typeface="Times New Roman"/>
                <a:cs typeface="Times New Roman"/>
              </a:rPr>
              <a:t>p</a:t>
            </a:r>
            <a:r>
              <a:rPr sz="1200" i="1" spc="-82" baseline="-24305" dirty="0">
                <a:latin typeface="Times New Roman"/>
                <a:cs typeface="Times New Roman"/>
              </a:rPr>
              <a:t> </a:t>
            </a:r>
            <a:r>
              <a:rPr sz="1350" spc="-60" dirty="0">
                <a:latin typeface="Times New Roman"/>
                <a:cs typeface="Times New Roman"/>
              </a:rPr>
              <a:t>(</a:t>
            </a:r>
            <a:r>
              <a:rPr sz="1350" i="1" spc="-60" dirty="0">
                <a:latin typeface="Times New Roman"/>
                <a:cs typeface="Times New Roman"/>
              </a:rPr>
              <a:t>T</a:t>
            </a:r>
            <a:r>
              <a:rPr sz="1200" spc="-89" baseline="-24305" dirty="0">
                <a:latin typeface="Symbol"/>
                <a:cs typeface="Symbol"/>
              </a:rPr>
              <a:t></a:t>
            </a:r>
            <a:r>
              <a:rPr sz="1200" spc="-89" baseline="-24305" dirty="0">
                <a:latin typeface="Times New Roman"/>
                <a:cs typeface="Times New Roman"/>
              </a:rPr>
              <a:t> </a:t>
            </a:r>
            <a:r>
              <a:rPr sz="1200" spc="44" baseline="-24305" dirty="0">
                <a:latin typeface="Times New Roman"/>
                <a:cs typeface="Times New Roman"/>
              </a:rPr>
              <a:t> </a:t>
            </a:r>
            <a:r>
              <a:rPr sz="1350" spc="-5" dirty="0">
                <a:latin typeface="Symbol"/>
                <a:cs typeface="Symbol"/>
              </a:rPr>
              <a:t></a:t>
            </a:r>
            <a:r>
              <a:rPr sz="1350" i="1" spc="-5" dirty="0">
                <a:latin typeface="Times New Roman"/>
                <a:cs typeface="Times New Roman"/>
              </a:rPr>
              <a:t>T</a:t>
            </a:r>
            <a:r>
              <a:rPr sz="1200" i="1" spc="-7" baseline="-24305" dirty="0">
                <a:latin typeface="Times New Roman"/>
                <a:cs typeface="Times New Roman"/>
              </a:rPr>
              <a:t>i</a:t>
            </a:r>
            <a:r>
              <a:rPr sz="1200" i="1" spc="-52" baseline="-24305" dirty="0">
                <a:latin typeface="Times New Roman"/>
                <a:cs typeface="Times New Roman"/>
              </a:rPr>
              <a:t> </a:t>
            </a:r>
            <a:r>
              <a:rPr sz="1350" spc="5" dirty="0">
                <a:latin typeface="Times New Roman"/>
                <a:cs typeface="Times New Roman"/>
              </a:rPr>
              <a:t>)	</a:t>
            </a:r>
            <a:r>
              <a:rPr sz="1350" spc="10" dirty="0">
                <a:latin typeface="Times New Roman"/>
                <a:cs typeface="Times New Roman"/>
              </a:rPr>
              <a:t>(</a:t>
            </a:r>
            <a:r>
              <a:rPr sz="1350" i="1" spc="10" dirty="0">
                <a:latin typeface="Times New Roman"/>
                <a:cs typeface="Times New Roman"/>
              </a:rPr>
              <a:t>kJ</a:t>
            </a:r>
            <a:r>
              <a:rPr sz="1350" spc="10" dirty="0">
                <a:latin typeface="Times New Roman"/>
                <a:cs typeface="Times New Roman"/>
              </a:rPr>
              <a:t>)	</a:t>
            </a:r>
            <a:r>
              <a:rPr sz="1350" spc="-50" dirty="0">
                <a:latin typeface="MT Extra"/>
                <a:cs typeface="MT Extra"/>
              </a:rPr>
              <a:t></a:t>
            </a:r>
            <a:r>
              <a:rPr sz="1350" spc="-50" dirty="0">
                <a:latin typeface="Times New Roman"/>
                <a:cs typeface="Times New Roman"/>
              </a:rPr>
              <a:t>(4.11)</a:t>
            </a:r>
            <a:endParaRPr sz="1350">
              <a:latin typeface="Times New Roman"/>
              <a:cs typeface="Times New Roman"/>
            </a:endParaRPr>
          </a:p>
          <a:p>
            <a:pPr marR="3175" algn="just">
              <a:lnSpc>
                <a:spcPct val="100000"/>
              </a:lnSpc>
              <a:spcBef>
                <a:spcPts val="39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b="1" i="1" spc="-5" dirty="0">
                <a:latin typeface="Times New Roman"/>
                <a:cs typeface="Times New Roman"/>
              </a:rPr>
              <a:t>m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mass, </a:t>
            </a:r>
            <a:r>
              <a:rPr sz="1200" b="1" i="1" spc="-5" dirty="0">
                <a:latin typeface="Times New Roman"/>
                <a:cs typeface="Times New Roman"/>
              </a:rPr>
              <a:t>V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volume, </a:t>
            </a:r>
            <a:r>
              <a:rPr sz="1200" b="1" i="1" spc="-5" dirty="0">
                <a:latin typeface="Times New Roman"/>
                <a:cs typeface="Times New Roman"/>
              </a:rPr>
              <a:t>ρ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density, and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p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specific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body.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0936" y="790448"/>
            <a:ext cx="6285230" cy="4846320"/>
          </a:xfrm>
          <a:custGeom>
            <a:avLst/>
            <a:gdLst/>
            <a:ahLst/>
            <a:cxnLst/>
            <a:rect l="l" t="t" r="r" b="b"/>
            <a:pathLst>
              <a:path w="6285230" h="4846320">
                <a:moveTo>
                  <a:pt x="0" y="4846320"/>
                </a:moveTo>
                <a:lnTo>
                  <a:pt x="6284975" y="4846320"/>
                </a:lnTo>
                <a:lnTo>
                  <a:pt x="6284975" y="0"/>
                </a:lnTo>
                <a:lnTo>
                  <a:pt x="0" y="0"/>
                </a:lnTo>
                <a:lnTo>
                  <a:pt x="0" y="4846320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8536" y="363391"/>
            <a:ext cx="6593840" cy="2009775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52400" algn="just">
              <a:lnSpc>
                <a:spcPct val="100000"/>
              </a:lnSpc>
              <a:spcBef>
                <a:spcPts val="880"/>
              </a:spcBef>
              <a:tabLst>
                <a:tab pos="4403725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2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Four	Transient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  <a:p>
            <a:pPr marL="152400" marR="135890" algn="just">
              <a:lnSpc>
                <a:spcPct val="95800"/>
              </a:lnSpc>
              <a:spcBef>
                <a:spcPts val="74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Note6-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b="1" i="1" spc="5" dirty="0">
                <a:latin typeface="Times New Roman"/>
                <a:cs typeface="Times New Roman"/>
              </a:rPr>
              <a:t>Q</a:t>
            </a:r>
            <a:r>
              <a:rPr sz="1200" b="1" i="1" spc="7" baseline="-10416" dirty="0">
                <a:latin typeface="Times New Roman"/>
                <a:cs typeface="Times New Roman"/>
              </a:rPr>
              <a:t>max </a:t>
            </a:r>
            <a:r>
              <a:rPr sz="1200" spc="-5" dirty="0">
                <a:latin typeface="Times New Roman"/>
                <a:cs typeface="Times New Roman"/>
              </a:rPr>
              <a:t>represents the </a:t>
            </a:r>
            <a:r>
              <a:rPr sz="1200" spc="-10" dirty="0">
                <a:latin typeface="Times New Roman"/>
                <a:cs typeface="Times New Roman"/>
              </a:rPr>
              <a:t>amount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transfer for </a:t>
            </a:r>
            <a:r>
              <a:rPr sz="1200" b="1" i="1" spc="-5" dirty="0">
                <a:latin typeface="Times New Roman"/>
                <a:cs typeface="Times New Roman"/>
              </a:rPr>
              <a:t>t → </a:t>
            </a:r>
            <a:r>
              <a:rPr sz="1200" b="1" i="1" dirty="0">
                <a:latin typeface="Times New Roman"/>
                <a:cs typeface="Times New Roman"/>
              </a:rPr>
              <a:t>∞</a:t>
            </a:r>
            <a:r>
              <a:rPr sz="1200" dirty="0">
                <a:latin typeface="Times New Roman"/>
                <a:cs typeface="Times New Roman"/>
              </a:rPr>
              <a:t>, so,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amount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b="1" i="1" spc="-5" dirty="0">
                <a:latin typeface="Times New Roman"/>
                <a:cs typeface="Times New Roman"/>
              </a:rPr>
              <a:t>Q </a:t>
            </a:r>
            <a:r>
              <a:rPr sz="1200" spc="-5" dirty="0">
                <a:latin typeface="Times New Roman"/>
                <a:cs typeface="Times New Roman"/>
              </a:rPr>
              <a:t>at a  </a:t>
            </a:r>
            <a:r>
              <a:rPr sz="1200" spc="-25" dirty="0">
                <a:latin typeface="Times New Roman"/>
                <a:cs typeface="Times New Roman"/>
              </a:rPr>
              <a:t>finite </a:t>
            </a:r>
            <a:r>
              <a:rPr sz="1200" spc="-20" dirty="0">
                <a:latin typeface="Times New Roman"/>
                <a:cs typeface="Times New Roman"/>
              </a:rPr>
              <a:t>time </a:t>
            </a:r>
            <a:r>
              <a:rPr sz="1200" b="1" i="1" spc="-5" dirty="0">
                <a:latin typeface="Times New Roman"/>
                <a:cs typeface="Times New Roman"/>
              </a:rPr>
              <a:t>t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obviously be </a:t>
            </a:r>
            <a:r>
              <a:rPr sz="1200" spc="-20" dirty="0">
                <a:latin typeface="Times New Roman"/>
                <a:cs typeface="Times New Roman"/>
              </a:rPr>
              <a:t>less </a:t>
            </a:r>
            <a:r>
              <a:rPr sz="1200" spc="-5" dirty="0">
                <a:latin typeface="Times New Roman"/>
                <a:cs typeface="Times New Roman"/>
              </a:rPr>
              <a:t>than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30" dirty="0">
                <a:latin typeface="Times New Roman"/>
                <a:cs typeface="Times New Roman"/>
              </a:rPr>
              <a:t>maximum.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ratio </a:t>
            </a:r>
            <a:r>
              <a:rPr sz="1200" b="1" i="1" dirty="0">
                <a:latin typeface="Times New Roman"/>
                <a:cs typeface="Times New Roman"/>
              </a:rPr>
              <a:t>Q/Q</a:t>
            </a:r>
            <a:r>
              <a:rPr sz="1200" b="1" i="1" baseline="-10416" dirty="0">
                <a:latin typeface="Times New Roman"/>
                <a:cs typeface="Times New Roman"/>
              </a:rPr>
              <a:t>max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plotted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Figs.[(4.11.c),  </a:t>
            </a:r>
            <a:r>
              <a:rPr sz="1200" dirty="0">
                <a:latin typeface="Times New Roman"/>
                <a:cs typeface="Times New Roman"/>
              </a:rPr>
              <a:t>(4.12.c),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(4.13.c)] </a:t>
            </a:r>
            <a:r>
              <a:rPr sz="1200" spc="-15" dirty="0">
                <a:latin typeface="Times New Roman"/>
                <a:cs typeface="Times New Roman"/>
              </a:rPr>
              <a:t>against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variables </a:t>
            </a:r>
            <a:r>
              <a:rPr sz="1200" b="1" i="1" spc="-10" dirty="0">
                <a:latin typeface="Times New Roman"/>
                <a:cs typeface="Times New Roman"/>
              </a:rPr>
              <a:t>Bi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(h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α </a:t>
            </a:r>
            <a:r>
              <a:rPr sz="1200" b="1" i="1" spc="-5" dirty="0">
                <a:latin typeface="Times New Roman"/>
                <a:cs typeface="Times New Roman"/>
              </a:rPr>
              <a:t>t </a:t>
            </a:r>
            <a:r>
              <a:rPr sz="1200" b="1" i="1" dirty="0">
                <a:latin typeface="Times New Roman"/>
                <a:cs typeface="Times New Roman"/>
              </a:rPr>
              <a:t>/k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)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large </a:t>
            </a:r>
            <a:r>
              <a:rPr sz="1200" spc="-20" dirty="0">
                <a:latin typeface="Times New Roman"/>
                <a:cs typeface="Times New Roman"/>
              </a:rPr>
              <a:t>plane </a:t>
            </a:r>
            <a:r>
              <a:rPr sz="1200" spc="-25" dirty="0">
                <a:latin typeface="Times New Roman"/>
                <a:cs typeface="Times New Roman"/>
              </a:rPr>
              <a:t>wall, </a:t>
            </a:r>
            <a:r>
              <a:rPr sz="1200" spc="-20" dirty="0">
                <a:latin typeface="Times New Roman"/>
                <a:cs typeface="Times New Roman"/>
              </a:rPr>
              <a:t>long cylinder, 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sphere, </a:t>
            </a:r>
            <a:r>
              <a:rPr sz="1200" spc="-15" dirty="0">
                <a:latin typeface="Times New Roman"/>
                <a:cs typeface="Times New Roman"/>
              </a:rPr>
              <a:t>respectively,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i="1" dirty="0">
                <a:latin typeface="Times New Roman"/>
                <a:cs typeface="Times New Roman"/>
              </a:rPr>
              <a:t>fraction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b="1" i="1" dirty="0">
                <a:latin typeface="Times New Roman"/>
                <a:cs typeface="Times New Roman"/>
              </a:rPr>
              <a:t>Q/Q</a:t>
            </a:r>
            <a:r>
              <a:rPr sz="1200" b="1" i="1" baseline="-10416" dirty="0">
                <a:latin typeface="Times New Roman"/>
                <a:cs typeface="Times New Roman"/>
              </a:rPr>
              <a:t>max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determined  </a:t>
            </a:r>
            <a:r>
              <a:rPr sz="1200" spc="-5" dirty="0">
                <a:latin typeface="Times New Roman"/>
                <a:cs typeface="Times New Roman"/>
              </a:rPr>
              <a:t>from these charts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given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spc="-5" dirty="0">
                <a:latin typeface="Times New Roman"/>
                <a:cs typeface="Times New Roman"/>
              </a:rPr>
              <a:t>, the </a:t>
            </a:r>
            <a:r>
              <a:rPr sz="1200" dirty="0">
                <a:latin typeface="Times New Roman"/>
                <a:cs typeface="Times New Roman"/>
              </a:rPr>
              <a:t>actual </a:t>
            </a:r>
            <a:r>
              <a:rPr sz="1200" spc="-10" dirty="0">
                <a:latin typeface="Times New Roman"/>
                <a:cs typeface="Times New Roman"/>
              </a:rPr>
              <a:t>amount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20" dirty="0">
                <a:latin typeface="Times New Roman"/>
                <a:cs typeface="Times New Roman"/>
              </a:rPr>
              <a:t>time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evaluated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270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multiplying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fraction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b="1" i="1" spc="5" dirty="0">
                <a:latin typeface="Times New Roman"/>
                <a:cs typeface="Times New Roman"/>
              </a:rPr>
              <a:t>Q</a:t>
            </a:r>
            <a:r>
              <a:rPr sz="1200" b="1" i="1" spc="7" baseline="-10416" dirty="0">
                <a:latin typeface="Times New Roman"/>
                <a:cs typeface="Times New Roman"/>
              </a:rPr>
              <a:t>max</a:t>
            </a:r>
            <a:r>
              <a:rPr sz="1200" spc="5" dirty="0">
                <a:latin typeface="Times New Roman"/>
                <a:cs typeface="Times New Roman"/>
              </a:rPr>
              <a:t>.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i="1" spc="-5" dirty="0">
                <a:latin typeface="Times New Roman"/>
                <a:cs typeface="Times New Roman"/>
              </a:rPr>
              <a:t>negative </a:t>
            </a:r>
            <a:r>
              <a:rPr sz="1200" spc="-15" dirty="0">
                <a:latin typeface="Times New Roman"/>
                <a:cs typeface="Times New Roman"/>
              </a:rPr>
              <a:t>sign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b="1" i="1" spc="5" dirty="0">
                <a:latin typeface="Times New Roman"/>
                <a:cs typeface="Times New Roman"/>
              </a:rPr>
              <a:t>Q</a:t>
            </a:r>
            <a:r>
              <a:rPr sz="1200" b="1" i="1" spc="7" baseline="-10416" dirty="0">
                <a:latin typeface="Times New Roman"/>
                <a:cs typeface="Times New Roman"/>
              </a:rPr>
              <a:t>max </a:t>
            </a:r>
            <a:r>
              <a:rPr sz="1200" spc="-15" dirty="0">
                <a:latin typeface="Times New Roman"/>
                <a:cs typeface="Times New Roman"/>
              </a:rPr>
              <a:t>indicates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i="1" spc="-5" dirty="0">
                <a:latin typeface="Times New Roman"/>
                <a:cs typeface="Times New Roman"/>
              </a:rPr>
              <a:t>leaving </a:t>
            </a:r>
            <a:r>
              <a:rPr sz="1200" spc="-5" dirty="0">
                <a:latin typeface="Times New Roman"/>
                <a:cs typeface="Times New Roman"/>
              </a:rPr>
              <a:t>the body as  shown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-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Fig.(4.15).</a:t>
            </a:r>
            <a:endParaRPr sz="1200">
              <a:latin typeface="Times New Roman"/>
              <a:cs typeface="Times New Roman"/>
            </a:endParaRPr>
          </a:p>
          <a:p>
            <a:pPr marL="152400" marR="141605" algn="just">
              <a:lnSpc>
                <a:spcPts val="1390"/>
              </a:lnSpc>
              <a:spcBef>
                <a:spcPts val="2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Note7-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i="1" dirty="0">
                <a:latin typeface="Times New Roman"/>
                <a:cs typeface="Times New Roman"/>
              </a:rPr>
              <a:t>fraction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b="1" i="1" dirty="0">
                <a:latin typeface="Times New Roman"/>
                <a:cs typeface="Times New Roman"/>
              </a:rPr>
              <a:t>Q/Q</a:t>
            </a:r>
            <a:r>
              <a:rPr sz="1200" b="1" i="1" baseline="-10416" dirty="0">
                <a:latin typeface="Times New Roman"/>
                <a:cs typeface="Times New Roman"/>
              </a:rPr>
              <a:t>max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20" dirty="0">
                <a:latin typeface="Times New Roman"/>
                <a:cs typeface="Times New Roman"/>
              </a:rPr>
              <a:t>also </a:t>
            </a:r>
            <a:r>
              <a:rPr sz="1200" spc="-15" dirty="0">
                <a:latin typeface="Times New Roman"/>
                <a:cs typeface="Times New Roman"/>
              </a:rPr>
              <a:t>be determined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15" dirty="0">
                <a:latin typeface="Times New Roman"/>
                <a:cs typeface="Times New Roman"/>
              </a:rPr>
              <a:t>below </a:t>
            </a:r>
            <a:r>
              <a:rPr sz="1200" spc="-10" dirty="0">
                <a:latin typeface="Times New Roman"/>
                <a:cs typeface="Times New Roman"/>
              </a:rPr>
              <a:t>relations, </a:t>
            </a:r>
            <a:r>
              <a:rPr sz="1200" spc="-20" dirty="0">
                <a:latin typeface="Times New Roman"/>
                <a:cs typeface="Times New Roman"/>
              </a:rPr>
              <a:t>which 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10" dirty="0">
                <a:latin typeface="Times New Roman"/>
                <a:cs typeface="Times New Roman"/>
              </a:rPr>
              <a:t>based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one-term </a:t>
            </a:r>
            <a:r>
              <a:rPr sz="1200" spc="-10" dirty="0">
                <a:latin typeface="Times New Roman"/>
                <a:cs typeface="Times New Roman"/>
              </a:rPr>
              <a:t>approximations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14066" y="2688399"/>
            <a:ext cx="339090" cy="0"/>
          </a:xfrm>
          <a:custGeom>
            <a:avLst/>
            <a:gdLst/>
            <a:ahLst/>
            <a:cxnLst/>
            <a:rect l="l" t="t" r="r" b="b"/>
            <a:pathLst>
              <a:path w="339089">
                <a:moveTo>
                  <a:pt x="0" y="0"/>
                </a:moveTo>
                <a:lnTo>
                  <a:pt x="339089" y="0"/>
                </a:lnTo>
              </a:path>
            </a:pathLst>
          </a:custGeom>
          <a:ln w="70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812284" y="3891449"/>
            <a:ext cx="7366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dirty="0">
                <a:latin typeface="Times New Roman"/>
                <a:cs typeface="Times New Roman"/>
              </a:rPr>
              <a:t>1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52620" y="3330617"/>
            <a:ext cx="7366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dirty="0">
                <a:latin typeface="Times New Roman"/>
                <a:cs typeface="Times New Roman"/>
              </a:rPr>
              <a:t>1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21555" y="3098969"/>
            <a:ext cx="283845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2885" algn="l"/>
              </a:tabLst>
            </a:pPr>
            <a:r>
              <a:rPr sz="750" dirty="0">
                <a:latin typeface="Times New Roman"/>
                <a:cs typeface="Times New Roman"/>
              </a:rPr>
              <a:t>1	1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18123" y="3094518"/>
            <a:ext cx="626110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00" spc="-10" dirty="0">
                <a:latin typeface="MT Extra"/>
                <a:cs typeface="MT Extra"/>
              </a:rPr>
              <a:t></a:t>
            </a:r>
            <a:r>
              <a:rPr sz="1300" spc="-204" dirty="0">
                <a:latin typeface="Times New Roman"/>
                <a:cs typeface="Times New Roman"/>
              </a:rPr>
              <a:t> </a:t>
            </a:r>
            <a:r>
              <a:rPr sz="1300" spc="15" dirty="0">
                <a:latin typeface="Times New Roman"/>
                <a:cs typeface="Times New Roman"/>
              </a:rPr>
              <a:t>(4.11)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94452" y="3749838"/>
            <a:ext cx="106680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00" spc="-5" dirty="0">
                <a:latin typeface="Symbol"/>
                <a:cs typeface="Symbol"/>
              </a:rPr>
              <a:t>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29925" y="3594391"/>
            <a:ext cx="1271270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41630" algn="l"/>
                <a:tab pos="661670" algn="l"/>
                <a:tab pos="1094740" algn="l"/>
              </a:tabLst>
            </a:pPr>
            <a:r>
              <a:rPr sz="7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1	1	1</a:t>
            </a:r>
            <a:r>
              <a:rPr sz="750" spc="1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Symbol"/>
                <a:cs typeface="Symbol"/>
              </a:rPr>
              <a:t>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94452" y="3277398"/>
            <a:ext cx="106680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00" spc="-5" dirty="0">
                <a:latin typeface="Symbol"/>
                <a:cs typeface="Symbol"/>
              </a:rPr>
              <a:t>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94452" y="3865662"/>
            <a:ext cx="106680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00" spc="-5" dirty="0">
                <a:latin typeface="Symbol"/>
                <a:cs typeface="Symbol"/>
              </a:rPr>
              <a:t>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94452" y="2996982"/>
            <a:ext cx="106680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00" spc="-5" dirty="0">
                <a:latin typeface="Symbol"/>
                <a:cs typeface="Symbol"/>
              </a:rPr>
              <a:t>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94452" y="3121950"/>
            <a:ext cx="106680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00" spc="-5" dirty="0">
                <a:latin typeface="Symbol"/>
                <a:cs typeface="Symbol"/>
              </a:rPr>
              <a:t>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94452" y="2375191"/>
            <a:ext cx="10668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1405"/>
              </a:lnSpc>
              <a:spcBef>
                <a:spcPts val="90"/>
              </a:spcBef>
            </a:pPr>
            <a:r>
              <a:rPr sz="1300" spc="-5" dirty="0">
                <a:latin typeface="Symbol"/>
                <a:cs typeface="Symbol"/>
              </a:rPr>
              <a:t></a:t>
            </a:r>
            <a:endParaRPr sz="1300">
              <a:latin typeface="Symbol"/>
              <a:cs typeface="Symbol"/>
            </a:endParaRPr>
          </a:p>
          <a:p>
            <a:pPr marL="12700">
              <a:lnSpc>
                <a:spcPts val="1250"/>
              </a:lnSpc>
            </a:pPr>
            <a:r>
              <a:rPr sz="1300" spc="-5" dirty="0">
                <a:latin typeface="Symbol"/>
                <a:cs typeface="Symbol"/>
              </a:rPr>
              <a:t></a:t>
            </a:r>
            <a:endParaRPr sz="1300">
              <a:latin typeface="Symbol"/>
              <a:cs typeface="Symbol"/>
            </a:endParaRPr>
          </a:p>
          <a:p>
            <a:pPr marL="12700">
              <a:lnSpc>
                <a:spcPts val="1235"/>
              </a:lnSpc>
            </a:pPr>
            <a:r>
              <a:rPr sz="1300" spc="-5" dirty="0">
                <a:latin typeface="Symbol"/>
                <a:cs typeface="Symbol"/>
              </a:rPr>
              <a:t></a:t>
            </a:r>
            <a:endParaRPr sz="1300">
              <a:latin typeface="Symbol"/>
              <a:cs typeface="Symbol"/>
            </a:endParaRPr>
          </a:p>
          <a:p>
            <a:pPr marL="12700">
              <a:lnSpc>
                <a:spcPts val="1390"/>
              </a:lnSpc>
            </a:pPr>
            <a:r>
              <a:rPr sz="1300" spc="-5" dirty="0">
                <a:latin typeface="Symbol"/>
                <a:cs typeface="Symbol"/>
              </a:rPr>
              <a:t>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690876" y="3085374"/>
            <a:ext cx="539750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463550" algn="l"/>
              </a:tabLst>
            </a:pPr>
            <a:r>
              <a:rPr sz="1300" spc="-5" dirty="0">
                <a:latin typeface="Symbol"/>
                <a:cs typeface="Symbol"/>
              </a:rPr>
              <a:t></a:t>
            </a:r>
            <a:r>
              <a:rPr sz="1300" spc="-5" dirty="0">
                <a:latin typeface="Times New Roman"/>
                <a:cs typeface="Times New Roman"/>
              </a:rPr>
              <a:t>	</a:t>
            </a:r>
            <a:r>
              <a:rPr sz="1300" spc="-5" dirty="0">
                <a:latin typeface="Symbol"/>
                <a:cs typeface="Symbol"/>
              </a:rPr>
              <a:t>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01540" y="3701371"/>
            <a:ext cx="215900" cy="2298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sz="1950" i="1" spc="-434" baseline="-25641" dirty="0">
                <a:latin typeface="Verdana"/>
                <a:cs typeface="Verdana"/>
              </a:rPr>
              <a:t></a:t>
            </a:r>
            <a:r>
              <a:rPr sz="750" spc="-290" dirty="0">
                <a:latin typeface="Times New Roman"/>
                <a:cs typeface="Times New Roman"/>
              </a:rPr>
              <a:t>3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210811" y="3542874"/>
            <a:ext cx="1315720" cy="2298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sz="1300" spc="-10" dirty="0">
                <a:latin typeface="Times New Roman"/>
                <a:cs typeface="Times New Roman"/>
              </a:rPr>
              <a:t>sin </a:t>
            </a:r>
            <a:r>
              <a:rPr sz="1300" i="1" spc="-595" dirty="0">
                <a:latin typeface="Verdana"/>
                <a:cs typeface="Verdana"/>
              </a:rPr>
              <a:t></a:t>
            </a:r>
            <a:r>
              <a:rPr sz="1300" i="1" spc="280" dirty="0">
                <a:latin typeface="Verdana"/>
                <a:cs typeface="Verdana"/>
              </a:rPr>
              <a:t> </a:t>
            </a:r>
            <a:r>
              <a:rPr sz="1300" spc="-5" dirty="0">
                <a:latin typeface="Symbol"/>
                <a:cs typeface="Symbol"/>
              </a:rPr>
              <a:t>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i="1" spc="-595" dirty="0">
                <a:latin typeface="Verdana"/>
                <a:cs typeface="Verdana"/>
              </a:rPr>
              <a:t></a:t>
            </a:r>
            <a:r>
              <a:rPr sz="1300" i="1" spc="190" dirty="0">
                <a:latin typeface="Verdana"/>
                <a:cs typeface="Verdana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cos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i="1" spc="-595" dirty="0">
                <a:latin typeface="Verdana"/>
                <a:cs typeface="Verdana"/>
              </a:rPr>
              <a:t></a:t>
            </a:r>
            <a:r>
              <a:rPr sz="1300" i="1" spc="160" dirty="0">
                <a:latin typeface="Verdana"/>
                <a:cs typeface="Verdana"/>
              </a:rPr>
              <a:t> </a:t>
            </a:r>
            <a:r>
              <a:rPr sz="1950" spc="-7" baseline="38461" dirty="0">
                <a:latin typeface="Symbol"/>
                <a:cs typeface="Symbol"/>
              </a:rPr>
              <a:t></a:t>
            </a:r>
            <a:endParaRPr sz="1950" baseline="38461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64228" y="3213690"/>
            <a:ext cx="115570" cy="2298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00" i="1" spc="-595" dirty="0">
                <a:latin typeface="Verdana"/>
                <a:cs typeface="Verdana"/>
              </a:rPr>
              <a:t>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407155" y="3088722"/>
            <a:ext cx="553085" cy="2298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00" spc="-5" dirty="0">
                <a:latin typeface="Symbol"/>
                <a:cs typeface="Symbol"/>
              </a:rPr>
              <a:t></a:t>
            </a:r>
            <a:r>
              <a:rPr sz="1300" spc="-5" dirty="0">
                <a:latin typeface="Times New Roman"/>
                <a:cs typeface="Times New Roman"/>
              </a:rPr>
              <a:t> 1</a:t>
            </a:r>
            <a:r>
              <a:rPr sz="1300" spc="-24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Symbol"/>
                <a:cs typeface="Symbol"/>
              </a:rPr>
              <a:t>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300" spc="-340" dirty="0">
                <a:latin typeface="Times New Roman"/>
                <a:cs typeface="Times New Roman"/>
              </a:rPr>
              <a:t>2</a:t>
            </a:r>
            <a:r>
              <a:rPr sz="1300" i="1" spc="-340" dirty="0">
                <a:latin typeface="Verdana"/>
                <a:cs typeface="Verdana"/>
              </a:rPr>
              <a:t>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72355" y="2674195"/>
            <a:ext cx="209550" cy="2298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sz="1300" i="1" spc="-315" dirty="0">
                <a:latin typeface="Verdana"/>
                <a:cs typeface="Verdana"/>
              </a:rPr>
              <a:t></a:t>
            </a:r>
            <a:r>
              <a:rPr sz="1125" spc="-472" baseline="-25925" dirty="0">
                <a:latin typeface="Times New Roman"/>
                <a:cs typeface="Times New Roman"/>
              </a:rPr>
              <a:t>1</a:t>
            </a:r>
            <a:endParaRPr sz="1125" baseline="-25925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75835" y="2442546"/>
            <a:ext cx="353695" cy="2298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00" spc="-10" dirty="0">
                <a:latin typeface="Times New Roman"/>
                <a:cs typeface="Times New Roman"/>
              </a:rPr>
              <a:t>sin</a:t>
            </a:r>
            <a:r>
              <a:rPr sz="1300" spc="-30" dirty="0">
                <a:latin typeface="Times New Roman"/>
                <a:cs typeface="Times New Roman"/>
              </a:rPr>
              <a:t> </a:t>
            </a:r>
            <a:r>
              <a:rPr sz="1300" i="1" spc="-595" dirty="0">
                <a:latin typeface="Verdana"/>
                <a:cs typeface="Verdana"/>
              </a:rPr>
              <a:t>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43603" y="3763433"/>
            <a:ext cx="250190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spc="25" dirty="0">
                <a:latin typeface="Times New Roman"/>
                <a:cs typeface="Times New Roman"/>
              </a:rPr>
              <a:t>0,</a:t>
            </a:r>
            <a:r>
              <a:rPr sz="750" spc="-135" dirty="0">
                <a:latin typeface="Times New Roman"/>
                <a:cs typeface="Times New Roman"/>
              </a:rPr>
              <a:t> </a:t>
            </a:r>
            <a:r>
              <a:rPr sz="750" i="1" dirty="0">
                <a:latin typeface="Times New Roman"/>
                <a:cs typeface="Times New Roman"/>
              </a:rPr>
              <a:t>sph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647188" y="3822991"/>
            <a:ext cx="739775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  <a:tabLst>
                <a:tab pos="260350" algn="l"/>
              </a:tabLst>
            </a:pPr>
            <a:r>
              <a:rPr sz="1300" spc="-5" dirty="0">
                <a:latin typeface="Symbol"/>
                <a:cs typeface="Symbol"/>
              </a:rPr>
              <a:t></a:t>
            </a:r>
            <a:r>
              <a:rPr sz="1300" spc="-5" dirty="0">
                <a:latin typeface="Times New Roman"/>
                <a:cs typeface="Times New Roman"/>
              </a:rPr>
              <a:t>	</a:t>
            </a:r>
            <a:r>
              <a:rPr sz="750" spc="-10" dirty="0">
                <a:latin typeface="Times New Roman"/>
                <a:cs typeface="Times New Roman"/>
              </a:rPr>
              <a:t>max</a:t>
            </a:r>
            <a:r>
              <a:rPr sz="750" spc="16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Symbol"/>
                <a:cs typeface="Symbol"/>
              </a:rPr>
              <a:t></a:t>
            </a:r>
            <a:r>
              <a:rPr sz="1300" spc="-265" dirty="0">
                <a:latin typeface="Times New Roman"/>
                <a:cs typeface="Times New Roman"/>
              </a:rPr>
              <a:t> </a:t>
            </a:r>
            <a:r>
              <a:rPr sz="1125" i="1" baseline="-11111" dirty="0">
                <a:latin typeface="Times New Roman"/>
                <a:cs typeface="Times New Roman"/>
              </a:rPr>
              <a:t>sph</a:t>
            </a:r>
            <a:endParaRPr sz="1125" baseline="-11111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49700" y="3202601"/>
            <a:ext cx="229235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spc="25" dirty="0">
                <a:latin typeface="Times New Roman"/>
                <a:cs typeface="Times New Roman"/>
              </a:rPr>
              <a:t>0,</a:t>
            </a:r>
            <a:r>
              <a:rPr sz="750" spc="-135" dirty="0">
                <a:latin typeface="Times New Roman"/>
                <a:cs typeface="Times New Roman"/>
              </a:rPr>
              <a:t> </a:t>
            </a:r>
            <a:r>
              <a:rPr sz="750" i="1" dirty="0">
                <a:latin typeface="Times New Roman"/>
                <a:cs typeface="Times New Roman"/>
              </a:rPr>
              <a:t>cyl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665476" y="3265206"/>
            <a:ext cx="715645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  <a:tabLst>
                <a:tab pos="260350" algn="l"/>
              </a:tabLst>
            </a:pPr>
            <a:r>
              <a:rPr sz="1300" spc="-5" dirty="0">
                <a:latin typeface="Symbol"/>
                <a:cs typeface="Symbol"/>
              </a:rPr>
              <a:t></a:t>
            </a:r>
            <a:r>
              <a:rPr sz="1300" spc="-5" dirty="0">
                <a:latin typeface="Times New Roman"/>
                <a:cs typeface="Times New Roman"/>
              </a:rPr>
              <a:t>	</a:t>
            </a:r>
            <a:r>
              <a:rPr sz="750" spc="-10" dirty="0">
                <a:latin typeface="Times New Roman"/>
                <a:cs typeface="Times New Roman"/>
              </a:rPr>
              <a:t>max</a:t>
            </a:r>
            <a:r>
              <a:rPr sz="750" spc="105" dirty="0">
                <a:latin typeface="Times New Roman"/>
                <a:cs typeface="Times New Roman"/>
              </a:rPr>
              <a:t> </a:t>
            </a:r>
            <a:r>
              <a:rPr sz="1300" spc="25" dirty="0">
                <a:latin typeface="Symbol"/>
                <a:cs typeface="Symbol"/>
              </a:rPr>
              <a:t></a:t>
            </a:r>
            <a:r>
              <a:rPr sz="1125" i="1" spc="37" baseline="-11111" dirty="0">
                <a:latin typeface="Times New Roman"/>
                <a:cs typeface="Times New Roman"/>
              </a:rPr>
              <a:t>cyl</a:t>
            </a:r>
            <a:endParaRPr sz="1125" baseline="-11111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464052" y="2588850"/>
            <a:ext cx="1236980" cy="2298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  <a:tabLst>
                <a:tab pos="1149985" algn="l"/>
              </a:tabLst>
            </a:pPr>
            <a:r>
              <a:rPr sz="1950" spc="-7" baseline="14957" dirty="0">
                <a:latin typeface="Symbol"/>
                <a:cs typeface="Symbol"/>
              </a:rPr>
              <a:t></a:t>
            </a:r>
            <a:r>
              <a:rPr sz="1950" spc="-82" baseline="14957" dirty="0">
                <a:latin typeface="Times New Roman"/>
                <a:cs typeface="Times New Roman"/>
              </a:rPr>
              <a:t> </a:t>
            </a:r>
            <a:r>
              <a:rPr sz="1950" spc="-7" baseline="14957" dirty="0">
                <a:latin typeface="Times New Roman"/>
                <a:cs typeface="Times New Roman"/>
              </a:rPr>
              <a:t>1</a:t>
            </a:r>
            <a:r>
              <a:rPr sz="1950" spc="-157" baseline="14957" dirty="0">
                <a:latin typeface="Times New Roman"/>
                <a:cs typeface="Times New Roman"/>
              </a:rPr>
              <a:t> </a:t>
            </a:r>
            <a:r>
              <a:rPr sz="1950" spc="-7" baseline="14957" dirty="0">
                <a:latin typeface="Symbol"/>
                <a:cs typeface="Symbol"/>
              </a:rPr>
              <a:t></a:t>
            </a:r>
            <a:r>
              <a:rPr sz="1950" spc="-187" baseline="14957" dirty="0">
                <a:latin typeface="Times New Roman"/>
                <a:cs typeface="Times New Roman"/>
              </a:rPr>
              <a:t> </a:t>
            </a:r>
            <a:r>
              <a:rPr sz="1950" i="1" spc="-944" baseline="14957" dirty="0">
                <a:latin typeface="Verdana"/>
                <a:cs typeface="Verdana"/>
              </a:rPr>
              <a:t></a:t>
            </a:r>
            <a:r>
              <a:rPr sz="1950" i="1" spc="-472" baseline="14957" dirty="0">
                <a:latin typeface="Verdana"/>
                <a:cs typeface="Verdana"/>
              </a:rPr>
              <a:t> </a:t>
            </a:r>
            <a:r>
              <a:rPr sz="750" spc="25" dirty="0">
                <a:latin typeface="Times New Roman"/>
                <a:cs typeface="Times New Roman"/>
              </a:rPr>
              <a:t>0,</a:t>
            </a:r>
            <a:r>
              <a:rPr sz="750" spc="-90" dirty="0">
                <a:latin typeface="Times New Roman"/>
                <a:cs typeface="Times New Roman"/>
              </a:rPr>
              <a:t> </a:t>
            </a:r>
            <a:r>
              <a:rPr sz="750" i="1" spc="-10" dirty="0">
                <a:latin typeface="Times New Roman"/>
                <a:cs typeface="Times New Roman"/>
              </a:rPr>
              <a:t>wall</a:t>
            </a:r>
            <a:r>
              <a:rPr sz="1125" i="1" u="sng" spc="-15" baseline="5925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125" u="sng" baseline="59259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</a:t>
            </a:r>
            <a:endParaRPr sz="1125" baseline="59259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647188" y="3719358"/>
            <a:ext cx="590550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  <a:tabLst>
                <a:tab pos="488950" algn="l"/>
              </a:tabLst>
            </a:pPr>
            <a:r>
              <a:rPr sz="1300" spc="-5" dirty="0">
                <a:latin typeface="Symbol"/>
                <a:cs typeface="Symbol"/>
              </a:rPr>
              <a:t></a:t>
            </a:r>
            <a:r>
              <a:rPr sz="1300" spc="-80" dirty="0">
                <a:latin typeface="Times New Roman"/>
                <a:cs typeface="Times New Roman"/>
              </a:rPr>
              <a:t> </a:t>
            </a:r>
            <a:r>
              <a:rPr sz="1950" i="1" spc="-7" baseline="-21367" dirty="0">
                <a:latin typeface="Times New Roman"/>
                <a:cs typeface="Times New Roman"/>
              </a:rPr>
              <a:t>Q	</a:t>
            </a:r>
            <a:r>
              <a:rPr sz="1300" spc="-5" dirty="0">
                <a:latin typeface="Symbol"/>
                <a:cs typeface="Symbol"/>
              </a:rPr>
              <a:t></a:t>
            </a:r>
            <a:endParaRPr sz="1300">
              <a:latin typeface="Symbol"/>
              <a:cs typeface="Symbo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672588" y="3551718"/>
            <a:ext cx="539750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950" spc="-7" baseline="4273" dirty="0">
                <a:latin typeface="Symbol"/>
                <a:cs typeface="Symbol"/>
              </a:rPr>
              <a:t></a:t>
            </a:r>
            <a:r>
              <a:rPr sz="13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i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Q</a:t>
            </a:r>
            <a:r>
              <a:rPr sz="1300" i="1" spc="95" dirty="0">
                <a:latin typeface="Times New Roman"/>
                <a:cs typeface="Times New Roman"/>
              </a:rPr>
              <a:t> </a:t>
            </a:r>
            <a:r>
              <a:rPr sz="1950" spc="-7" baseline="4273" dirty="0">
                <a:latin typeface="Symbol"/>
                <a:cs typeface="Symbol"/>
              </a:rPr>
              <a:t></a:t>
            </a:r>
            <a:endParaRPr sz="1950" baseline="4273">
              <a:latin typeface="Symbol"/>
              <a:cs typeface="Symbo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05916" y="3646507"/>
            <a:ext cx="2845435" cy="2298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1579245" algn="l"/>
                <a:tab pos="2030095" algn="l"/>
                <a:tab pos="2316480" algn="l"/>
              </a:tabLst>
            </a:pPr>
            <a:r>
              <a:rPr sz="1300" i="1" spc="-5" dirty="0">
                <a:latin typeface="Times New Roman"/>
                <a:cs typeface="Times New Roman"/>
              </a:rPr>
              <a:t>Sphere</a:t>
            </a:r>
            <a:r>
              <a:rPr sz="1300" i="1" spc="210" dirty="0">
                <a:latin typeface="Times New Roman"/>
                <a:cs typeface="Times New Roman"/>
              </a:rPr>
              <a:t> </a:t>
            </a:r>
            <a:r>
              <a:rPr sz="1300" i="1" spc="-5" dirty="0">
                <a:latin typeface="Times New Roman"/>
                <a:cs typeface="Times New Roman"/>
              </a:rPr>
              <a:t>:	</a:t>
            </a:r>
            <a:r>
              <a:rPr sz="1950" spc="-7" baseline="2136" dirty="0">
                <a:latin typeface="Symbol"/>
                <a:cs typeface="Symbol"/>
              </a:rPr>
              <a:t></a:t>
            </a:r>
            <a:r>
              <a:rPr sz="1950" spc="-7" baseline="2136" dirty="0">
                <a:latin typeface="Times New Roman"/>
                <a:cs typeface="Times New Roman"/>
              </a:rPr>
              <a:t>	</a:t>
            </a:r>
            <a:r>
              <a:rPr sz="1950" spc="-7" baseline="2136" dirty="0">
                <a:latin typeface="Symbol"/>
                <a:cs typeface="Symbol"/>
              </a:rPr>
              <a:t></a:t>
            </a:r>
            <a:r>
              <a:rPr sz="1950" spc="-7" baseline="2136" dirty="0">
                <a:latin typeface="Times New Roman"/>
                <a:cs typeface="Times New Roman"/>
              </a:rPr>
              <a:t>	</a:t>
            </a:r>
            <a:r>
              <a:rPr sz="1300" spc="-5" dirty="0">
                <a:latin typeface="Symbol"/>
                <a:cs typeface="Symbol"/>
              </a:rPr>
              <a:t></a:t>
            </a:r>
            <a:r>
              <a:rPr sz="1300" spc="-80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1</a:t>
            </a:r>
            <a:r>
              <a:rPr sz="1300" spc="-135" dirty="0"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Symbol"/>
                <a:cs typeface="Symbol"/>
              </a:rPr>
              <a:t></a:t>
            </a:r>
            <a:r>
              <a:rPr sz="1300" spc="-60" dirty="0">
                <a:latin typeface="Times New Roman"/>
                <a:cs typeface="Times New Roman"/>
              </a:rPr>
              <a:t> </a:t>
            </a:r>
            <a:r>
              <a:rPr sz="1300" spc="-375" dirty="0">
                <a:latin typeface="Times New Roman"/>
                <a:cs typeface="Times New Roman"/>
              </a:rPr>
              <a:t>3</a:t>
            </a:r>
            <a:r>
              <a:rPr sz="1300" i="1" spc="-375" dirty="0">
                <a:latin typeface="Verdana"/>
                <a:cs typeface="Verdana"/>
              </a:rPr>
              <a:t>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236211" y="2985090"/>
            <a:ext cx="440055" cy="2298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300" i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J </a:t>
            </a:r>
            <a:r>
              <a:rPr sz="1300" u="sng" spc="-27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(</a:t>
            </a:r>
            <a:r>
              <a:rPr sz="1300" i="1" u="sng" spc="-27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</a:t>
            </a:r>
            <a:r>
              <a:rPr sz="1300" i="1" u="sng" spc="-12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3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)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788411" y="3219486"/>
            <a:ext cx="144145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00" i="1" spc="-5" dirty="0">
                <a:latin typeface="Times New Roman"/>
                <a:cs typeface="Times New Roman"/>
              </a:rPr>
              <a:t>Q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690876" y="2990886"/>
            <a:ext cx="539750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950" spc="-7" baseline="4273" dirty="0">
                <a:latin typeface="Symbol"/>
                <a:cs typeface="Symbol"/>
              </a:rPr>
              <a:t></a:t>
            </a:r>
            <a:r>
              <a:rPr sz="13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300" i="1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Q</a:t>
            </a:r>
            <a:r>
              <a:rPr sz="1300" i="1" spc="95" dirty="0">
                <a:latin typeface="Times New Roman"/>
                <a:cs typeface="Times New Roman"/>
              </a:rPr>
              <a:t> </a:t>
            </a:r>
            <a:r>
              <a:rPr sz="1950" spc="-7" baseline="4273" dirty="0">
                <a:latin typeface="Symbol"/>
                <a:cs typeface="Symbol"/>
              </a:rPr>
              <a:t></a:t>
            </a:r>
            <a:endParaRPr sz="1950" baseline="4273">
              <a:latin typeface="Symbol"/>
              <a:cs typeface="Symbo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96772" y="3094518"/>
            <a:ext cx="741680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00" i="1" spc="-5" dirty="0">
                <a:latin typeface="Times New Roman"/>
                <a:cs typeface="Times New Roman"/>
              </a:rPr>
              <a:t>Cylinder</a:t>
            </a:r>
            <a:r>
              <a:rPr sz="1300" i="1" spc="280" dirty="0">
                <a:latin typeface="Times New Roman"/>
                <a:cs typeface="Times New Roman"/>
              </a:rPr>
              <a:t> </a:t>
            </a:r>
            <a:r>
              <a:rPr sz="1300" i="1" spc="-5" dirty="0">
                <a:latin typeface="Times New Roman"/>
                <a:cs typeface="Times New Roman"/>
              </a:rPr>
              <a:t>: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686811" y="2722662"/>
            <a:ext cx="767715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300" spc="-5" dirty="0">
                <a:latin typeface="Symbol"/>
                <a:cs typeface="Symbol"/>
              </a:rPr>
              <a:t></a:t>
            </a:r>
            <a:r>
              <a:rPr sz="1300" spc="-5" dirty="0">
                <a:latin typeface="Times New Roman"/>
                <a:cs typeface="Times New Roman"/>
              </a:rPr>
              <a:t> </a:t>
            </a:r>
            <a:r>
              <a:rPr sz="1950" i="1" spc="7" baseline="14957" dirty="0">
                <a:latin typeface="Times New Roman"/>
                <a:cs typeface="Times New Roman"/>
              </a:rPr>
              <a:t>Q</a:t>
            </a:r>
            <a:r>
              <a:rPr sz="750" spc="5" dirty="0">
                <a:latin typeface="Times New Roman"/>
                <a:cs typeface="Times New Roman"/>
              </a:rPr>
              <a:t>max </a:t>
            </a:r>
            <a:r>
              <a:rPr sz="1300" spc="-5" dirty="0">
                <a:latin typeface="Symbol"/>
                <a:cs typeface="Symbol"/>
              </a:rPr>
              <a:t></a:t>
            </a:r>
            <a:r>
              <a:rPr sz="1300" spc="-180" dirty="0">
                <a:latin typeface="Times New Roman"/>
                <a:cs typeface="Times New Roman"/>
              </a:rPr>
              <a:t> </a:t>
            </a:r>
            <a:r>
              <a:rPr sz="1125" i="1" spc="-15" baseline="-11111" dirty="0">
                <a:latin typeface="Times New Roman"/>
                <a:cs typeface="Times New Roman"/>
              </a:rPr>
              <a:t>wall</a:t>
            </a:r>
            <a:endParaRPr sz="1125" baseline="-11111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712211" y="2451391"/>
            <a:ext cx="539750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04470" algn="l"/>
                <a:tab pos="463550" algn="l"/>
              </a:tabLst>
            </a:pPr>
            <a:r>
              <a:rPr sz="1950" spc="-7" baseline="4273" dirty="0">
                <a:latin typeface="Symbol"/>
                <a:cs typeface="Symbol"/>
              </a:rPr>
              <a:t></a:t>
            </a:r>
            <a:r>
              <a:rPr sz="1950" spc="-7" baseline="4273" dirty="0">
                <a:latin typeface="Times New Roman"/>
                <a:cs typeface="Times New Roman"/>
              </a:rPr>
              <a:t>	</a:t>
            </a:r>
            <a:r>
              <a:rPr sz="1300" i="1" spc="-5" dirty="0">
                <a:latin typeface="Times New Roman"/>
                <a:cs typeface="Times New Roman"/>
              </a:rPr>
              <a:t>Q	</a:t>
            </a:r>
            <a:r>
              <a:rPr sz="1950" spc="-7" baseline="4273" dirty="0">
                <a:latin typeface="Symbol"/>
                <a:cs typeface="Symbol"/>
              </a:rPr>
              <a:t></a:t>
            </a:r>
            <a:endParaRPr sz="1950" baseline="4273">
              <a:latin typeface="Symbol"/>
              <a:cs typeface="Symbo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108963" y="2551974"/>
            <a:ext cx="2143125" cy="22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615440" algn="l"/>
                <a:tab pos="2066925" algn="l"/>
              </a:tabLst>
            </a:pPr>
            <a:r>
              <a:rPr sz="1300" i="1" spc="-30" dirty="0">
                <a:latin typeface="Times New Roman"/>
                <a:cs typeface="Times New Roman"/>
              </a:rPr>
              <a:t>P</a:t>
            </a:r>
            <a:r>
              <a:rPr sz="1300" i="1" spc="-5" dirty="0">
                <a:latin typeface="Times New Roman"/>
                <a:cs typeface="Times New Roman"/>
              </a:rPr>
              <a:t>lane</a:t>
            </a:r>
            <a:r>
              <a:rPr sz="1300" i="1" dirty="0">
                <a:latin typeface="Times New Roman"/>
                <a:cs typeface="Times New Roman"/>
              </a:rPr>
              <a:t> </a:t>
            </a:r>
            <a:r>
              <a:rPr sz="1300" i="1" spc="-145" dirty="0">
                <a:latin typeface="Times New Roman"/>
                <a:cs typeface="Times New Roman"/>
              </a:rPr>
              <a:t> </a:t>
            </a:r>
            <a:r>
              <a:rPr sz="1300" i="1" spc="-55" dirty="0">
                <a:latin typeface="Times New Roman"/>
                <a:cs typeface="Times New Roman"/>
              </a:rPr>
              <a:t>w</a:t>
            </a:r>
            <a:r>
              <a:rPr sz="1300" i="1" spc="-5" dirty="0">
                <a:latin typeface="Times New Roman"/>
                <a:cs typeface="Times New Roman"/>
              </a:rPr>
              <a:t>all</a:t>
            </a:r>
            <a:r>
              <a:rPr sz="1300" i="1" dirty="0">
                <a:latin typeface="Times New Roman"/>
                <a:cs typeface="Times New Roman"/>
              </a:rPr>
              <a:t> </a:t>
            </a:r>
            <a:r>
              <a:rPr sz="1300" i="1" spc="-50" dirty="0">
                <a:latin typeface="Times New Roman"/>
                <a:cs typeface="Times New Roman"/>
              </a:rPr>
              <a:t> </a:t>
            </a:r>
            <a:r>
              <a:rPr sz="1300" i="1" spc="-5" dirty="0">
                <a:latin typeface="Times New Roman"/>
                <a:cs typeface="Times New Roman"/>
              </a:rPr>
              <a:t>:</a:t>
            </a:r>
            <a:r>
              <a:rPr sz="1300" i="1" dirty="0">
                <a:latin typeface="Times New Roman"/>
                <a:cs typeface="Times New Roman"/>
              </a:rPr>
              <a:t>	</a:t>
            </a:r>
            <a:r>
              <a:rPr sz="1950" spc="-7" baseline="2136" dirty="0">
                <a:latin typeface="Symbol"/>
                <a:cs typeface="Symbol"/>
              </a:rPr>
              <a:t></a:t>
            </a:r>
            <a:r>
              <a:rPr sz="1950" baseline="2136" dirty="0">
                <a:latin typeface="Times New Roman"/>
                <a:cs typeface="Times New Roman"/>
              </a:rPr>
              <a:t>	</a:t>
            </a:r>
            <a:r>
              <a:rPr sz="1950" spc="-7" baseline="2136" dirty="0">
                <a:latin typeface="Symbol"/>
                <a:cs typeface="Symbol"/>
              </a:rPr>
              <a:t></a:t>
            </a:r>
            <a:endParaRPr sz="1950" baseline="2136">
              <a:latin typeface="Symbol"/>
              <a:cs typeface="Symbo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18236" y="4063491"/>
            <a:ext cx="629729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Note8-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understand the physical significance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Fourier number </a:t>
            </a:r>
            <a:r>
              <a:rPr sz="1200" b="1" i="1" spc="-5" dirty="0">
                <a:latin typeface="Times New Roman"/>
                <a:cs typeface="Times New Roman"/>
              </a:rPr>
              <a:t>τ</a:t>
            </a:r>
            <a:r>
              <a:rPr sz="1200" spc="-5" dirty="0">
                <a:latin typeface="Times New Roman"/>
                <a:cs typeface="Times New Roman"/>
              </a:rPr>
              <a:t>, we </a:t>
            </a:r>
            <a:r>
              <a:rPr sz="1200" spc="-10" dirty="0">
                <a:latin typeface="Times New Roman"/>
                <a:cs typeface="Times New Roman"/>
              </a:rPr>
              <a:t>express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1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Fig.(4.16)  to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be;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341500" y="4925059"/>
            <a:ext cx="182245" cy="0"/>
          </a:xfrm>
          <a:custGeom>
            <a:avLst/>
            <a:gdLst/>
            <a:ahLst/>
            <a:cxnLst/>
            <a:rect l="l" t="t" r="r" b="b"/>
            <a:pathLst>
              <a:path w="182244">
                <a:moveTo>
                  <a:pt x="0" y="0"/>
                </a:moveTo>
                <a:lnTo>
                  <a:pt x="182118" y="0"/>
                </a:lnTo>
              </a:path>
            </a:pathLst>
          </a:custGeom>
          <a:ln w="6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687258" y="4925059"/>
            <a:ext cx="594995" cy="0"/>
          </a:xfrm>
          <a:custGeom>
            <a:avLst/>
            <a:gdLst/>
            <a:ahLst/>
            <a:cxnLst/>
            <a:rect l="l" t="t" r="r" b="b"/>
            <a:pathLst>
              <a:path w="594994">
                <a:moveTo>
                  <a:pt x="0" y="0"/>
                </a:moveTo>
                <a:lnTo>
                  <a:pt x="594741" y="0"/>
                </a:lnTo>
              </a:path>
            </a:pathLst>
          </a:custGeom>
          <a:ln w="6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308098" y="4925059"/>
            <a:ext cx="213995" cy="0"/>
          </a:xfrm>
          <a:custGeom>
            <a:avLst/>
            <a:gdLst/>
            <a:ahLst/>
            <a:cxnLst/>
            <a:rect l="l" t="t" r="r" b="b"/>
            <a:pathLst>
              <a:path w="213994">
                <a:moveTo>
                  <a:pt x="0" y="0"/>
                </a:moveTo>
                <a:lnTo>
                  <a:pt x="213550" y="0"/>
                </a:lnTo>
              </a:path>
            </a:pathLst>
          </a:custGeom>
          <a:ln w="63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5437123" y="4797899"/>
            <a:ext cx="55499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5" dirty="0">
                <a:latin typeface="MT Extra"/>
                <a:cs typeface="MT Extra"/>
              </a:rPr>
              <a:t></a:t>
            </a:r>
            <a:r>
              <a:rPr sz="1200" spc="30" dirty="0">
                <a:latin typeface="Times New Roman"/>
                <a:cs typeface="Times New Roman"/>
              </a:rPr>
              <a:t>(</a:t>
            </a:r>
            <a:r>
              <a:rPr sz="1200" spc="-5" dirty="0">
                <a:latin typeface="Times New Roman"/>
                <a:cs typeface="Times New Roman"/>
              </a:rPr>
              <a:t>4</a:t>
            </a:r>
            <a:r>
              <a:rPr sz="1200" spc="-15" dirty="0">
                <a:latin typeface="Times New Roman"/>
                <a:cs typeface="Times New Roman"/>
              </a:rPr>
              <a:t>.</a:t>
            </a:r>
            <a:r>
              <a:rPr sz="1200" dirty="0">
                <a:latin typeface="Times New Roman"/>
                <a:cs typeface="Times New Roman"/>
              </a:rPr>
              <a:t>1</a:t>
            </a:r>
            <a:r>
              <a:rPr sz="1200" spc="-5" dirty="0">
                <a:latin typeface="Times New Roman"/>
                <a:cs typeface="Times New Roman"/>
              </a:rPr>
              <a:t>2</a:t>
            </a:r>
            <a:r>
              <a:rPr sz="120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797044" y="5099651"/>
            <a:ext cx="84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Symbol"/>
                <a:cs typeface="Symbol"/>
              </a:rPr>
              <a:t>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797044" y="5020404"/>
            <a:ext cx="84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Symbol"/>
                <a:cs typeface="Symbol"/>
              </a:rPr>
              <a:t>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797555" y="5099651"/>
            <a:ext cx="84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Symbol"/>
                <a:cs typeface="Symbol"/>
              </a:rPr>
              <a:t>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797555" y="5020404"/>
            <a:ext cx="844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Symbol"/>
                <a:cs typeface="Symbol"/>
              </a:rPr>
              <a:t>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797555" y="5197187"/>
            <a:ext cx="20834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11680" algn="l"/>
              </a:tabLst>
            </a:pPr>
            <a:r>
              <a:rPr sz="1200" dirty="0">
                <a:latin typeface="Symbol"/>
                <a:cs typeface="Symbol"/>
              </a:rPr>
              <a:t>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dirty="0">
                <a:latin typeface="Symbol"/>
                <a:cs typeface="Symbol"/>
              </a:rPr>
              <a:t>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678683" y="4551011"/>
            <a:ext cx="232156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49805" algn="l"/>
              </a:tabLst>
            </a:pPr>
            <a:r>
              <a:rPr sz="1200" dirty="0">
                <a:latin typeface="Symbol"/>
                <a:cs typeface="Symbol"/>
              </a:rPr>
              <a:t>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dirty="0">
                <a:latin typeface="Symbol"/>
                <a:cs typeface="Symbol"/>
              </a:rPr>
              <a:t>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525267" y="4724748"/>
            <a:ext cx="249999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402840" algn="l"/>
              </a:tabLst>
            </a:pPr>
            <a:r>
              <a:rPr sz="1800" baseline="-27777" dirty="0">
                <a:latin typeface="Symbol"/>
                <a:cs typeface="Symbol"/>
              </a:rPr>
              <a:t></a:t>
            </a:r>
            <a:r>
              <a:rPr sz="1800" spc="67" baseline="-27777" dirty="0">
                <a:latin typeface="Times New Roman"/>
                <a:cs typeface="Times New Roman"/>
              </a:rPr>
              <a:t> 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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200" u="sng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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925827" y="5019962"/>
            <a:ext cx="70485" cy="132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spc="-5" dirty="0">
                <a:latin typeface="Times New Roman"/>
                <a:cs typeface="Times New Roman"/>
              </a:rPr>
              <a:t>p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110483" y="5160611"/>
            <a:ext cx="154178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Times New Roman"/>
                <a:cs typeface="Times New Roman"/>
              </a:rPr>
              <a:t>in a body of </a:t>
            </a:r>
            <a:r>
              <a:rPr sz="1200" i="1" spc="5" dirty="0">
                <a:latin typeface="Times New Roman"/>
                <a:cs typeface="Times New Roman"/>
              </a:rPr>
              <a:t>volume(L</a:t>
            </a:r>
            <a:r>
              <a:rPr sz="1050" i="1" spc="7" baseline="43650" dirty="0">
                <a:latin typeface="Times New Roman"/>
                <a:cs typeface="Times New Roman"/>
              </a:rPr>
              <a:t>3</a:t>
            </a:r>
            <a:r>
              <a:rPr sz="1050" i="1" spc="-120" baseline="4365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797555" y="4922868"/>
            <a:ext cx="20834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5" dirty="0">
                <a:latin typeface="Symbol"/>
                <a:cs typeface="Symbol"/>
              </a:rPr>
              <a:t></a:t>
            </a:r>
            <a:r>
              <a:rPr sz="1800" i="1" spc="22" baseline="4629" dirty="0">
                <a:latin typeface="Times New Roman"/>
                <a:cs typeface="Times New Roman"/>
              </a:rPr>
              <a:t>The</a:t>
            </a:r>
            <a:r>
              <a:rPr sz="1800" i="1" spc="-315" baseline="4629" dirty="0">
                <a:latin typeface="Times New Roman"/>
                <a:cs typeface="Times New Roman"/>
              </a:rPr>
              <a:t> </a:t>
            </a:r>
            <a:r>
              <a:rPr sz="1800" i="1" spc="-7" baseline="4629" dirty="0">
                <a:latin typeface="Times New Roman"/>
                <a:cs typeface="Times New Roman"/>
              </a:rPr>
              <a:t>rate </a:t>
            </a:r>
            <a:r>
              <a:rPr sz="1800" i="1" baseline="4629" dirty="0">
                <a:latin typeface="Times New Roman"/>
                <a:cs typeface="Times New Roman"/>
              </a:rPr>
              <a:t>at </a:t>
            </a:r>
            <a:r>
              <a:rPr sz="1800" i="1" spc="-22" baseline="4629" dirty="0">
                <a:latin typeface="Times New Roman"/>
                <a:cs typeface="Times New Roman"/>
              </a:rPr>
              <a:t>which </a:t>
            </a:r>
            <a:r>
              <a:rPr sz="1800" i="1" spc="-7" baseline="4629" dirty="0">
                <a:latin typeface="Times New Roman"/>
                <a:cs typeface="Times New Roman"/>
              </a:rPr>
              <a:t>heat </a:t>
            </a:r>
            <a:r>
              <a:rPr sz="1800" i="1" baseline="4629" dirty="0">
                <a:latin typeface="Times New Roman"/>
                <a:cs typeface="Times New Roman"/>
              </a:rPr>
              <a:t>is </a:t>
            </a:r>
            <a:r>
              <a:rPr sz="1800" i="1" spc="-15" baseline="4629" dirty="0">
                <a:latin typeface="Times New Roman"/>
                <a:cs typeface="Times New Roman"/>
              </a:rPr>
              <a:t>stored </a:t>
            </a:r>
            <a:r>
              <a:rPr sz="1200" dirty="0">
                <a:latin typeface="Symbol"/>
                <a:cs typeface="Symbol"/>
              </a:rPr>
              <a:t>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653283" y="4688171"/>
            <a:ext cx="237236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aseline="23148" dirty="0">
                <a:latin typeface="Symbol"/>
                <a:cs typeface="Symbol"/>
              </a:rPr>
              <a:t></a:t>
            </a:r>
            <a:r>
              <a:rPr sz="1800" baseline="23148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across (L) </a:t>
            </a:r>
            <a:r>
              <a:rPr sz="1200" i="1" dirty="0">
                <a:latin typeface="Times New Roman"/>
                <a:cs typeface="Times New Roman"/>
              </a:rPr>
              <a:t>of a body of </a:t>
            </a:r>
            <a:r>
              <a:rPr sz="1200" i="1" spc="5" dirty="0">
                <a:latin typeface="Times New Roman"/>
                <a:cs typeface="Times New Roman"/>
              </a:rPr>
              <a:t>volume(L</a:t>
            </a:r>
            <a:r>
              <a:rPr sz="1050" i="1" spc="7" baseline="43650" dirty="0">
                <a:latin typeface="Times New Roman"/>
                <a:cs typeface="Times New Roman"/>
              </a:rPr>
              <a:t>3 </a:t>
            </a:r>
            <a:r>
              <a:rPr sz="1200" dirty="0">
                <a:latin typeface="Times New Roman"/>
                <a:cs typeface="Times New Roman"/>
              </a:rPr>
              <a:t>)</a:t>
            </a:r>
            <a:r>
              <a:rPr sz="1200" spc="-190" dirty="0">
                <a:latin typeface="Times New Roman"/>
                <a:cs typeface="Times New Roman"/>
              </a:rPr>
              <a:t> </a:t>
            </a:r>
            <a:r>
              <a:rPr sz="1800" baseline="23148" dirty="0">
                <a:latin typeface="Symbol"/>
                <a:cs typeface="Symbol"/>
              </a:rPr>
              <a:t></a:t>
            </a:r>
            <a:endParaRPr sz="1800" baseline="23148">
              <a:latin typeface="Symbol"/>
              <a:cs typeface="Symbo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678683" y="4453475"/>
            <a:ext cx="232156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5" dirty="0">
                <a:latin typeface="Symbol"/>
                <a:cs typeface="Symbol"/>
              </a:rPr>
              <a:t></a:t>
            </a:r>
            <a:r>
              <a:rPr sz="1800" i="1" spc="22" baseline="4629" dirty="0">
                <a:latin typeface="Times New Roman"/>
                <a:cs typeface="Times New Roman"/>
              </a:rPr>
              <a:t>The</a:t>
            </a:r>
            <a:r>
              <a:rPr sz="1800" i="1" spc="-104" baseline="4629" dirty="0">
                <a:latin typeface="Times New Roman"/>
                <a:cs typeface="Times New Roman"/>
              </a:rPr>
              <a:t> </a:t>
            </a:r>
            <a:r>
              <a:rPr sz="1800" i="1" spc="-7" baseline="4629" dirty="0">
                <a:latin typeface="Times New Roman"/>
                <a:cs typeface="Times New Roman"/>
              </a:rPr>
              <a:t>rate</a:t>
            </a:r>
            <a:r>
              <a:rPr sz="1800" i="1" spc="-75" baseline="4629" dirty="0">
                <a:latin typeface="Times New Roman"/>
                <a:cs typeface="Times New Roman"/>
              </a:rPr>
              <a:t> </a:t>
            </a:r>
            <a:r>
              <a:rPr sz="1800" i="1" baseline="4629" dirty="0">
                <a:latin typeface="Times New Roman"/>
                <a:cs typeface="Times New Roman"/>
              </a:rPr>
              <a:t>at</a:t>
            </a:r>
            <a:r>
              <a:rPr sz="1800" i="1" spc="15" baseline="4629" dirty="0">
                <a:latin typeface="Times New Roman"/>
                <a:cs typeface="Times New Roman"/>
              </a:rPr>
              <a:t> </a:t>
            </a:r>
            <a:r>
              <a:rPr sz="1800" i="1" spc="-22" baseline="4629" dirty="0">
                <a:latin typeface="Times New Roman"/>
                <a:cs typeface="Times New Roman"/>
              </a:rPr>
              <a:t>which</a:t>
            </a:r>
            <a:r>
              <a:rPr sz="1800" i="1" spc="7" baseline="4629" dirty="0">
                <a:latin typeface="Times New Roman"/>
                <a:cs typeface="Times New Roman"/>
              </a:rPr>
              <a:t> </a:t>
            </a:r>
            <a:r>
              <a:rPr sz="1800" i="1" spc="-7" baseline="4629" dirty="0">
                <a:latin typeface="Times New Roman"/>
                <a:cs typeface="Times New Roman"/>
              </a:rPr>
              <a:t>heat</a:t>
            </a:r>
            <a:r>
              <a:rPr sz="1800" i="1" spc="-52" baseline="4629" dirty="0">
                <a:latin typeface="Times New Roman"/>
                <a:cs typeface="Times New Roman"/>
              </a:rPr>
              <a:t> </a:t>
            </a:r>
            <a:r>
              <a:rPr sz="1800" i="1" baseline="4629" dirty="0">
                <a:latin typeface="Times New Roman"/>
                <a:cs typeface="Times New Roman"/>
              </a:rPr>
              <a:t>is</a:t>
            </a:r>
            <a:r>
              <a:rPr sz="1800" i="1" spc="-120" baseline="4629" dirty="0">
                <a:latin typeface="Times New Roman"/>
                <a:cs typeface="Times New Roman"/>
              </a:rPr>
              <a:t> </a:t>
            </a:r>
            <a:r>
              <a:rPr sz="1800" i="1" spc="-7" baseline="4629" dirty="0">
                <a:latin typeface="Times New Roman"/>
                <a:cs typeface="Times New Roman"/>
              </a:rPr>
              <a:t>conducted</a:t>
            </a:r>
            <a:r>
              <a:rPr sz="1800" i="1" spc="-135" baseline="4629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Symbol"/>
                <a:cs typeface="Symbol"/>
              </a:rPr>
              <a:t>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327403" y="4849715"/>
            <a:ext cx="2000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i="1" spc="-37" baseline="-25462" dirty="0">
                <a:latin typeface="Times New Roman"/>
                <a:cs typeface="Times New Roman"/>
              </a:rPr>
              <a:t>L</a:t>
            </a:r>
            <a:r>
              <a:rPr sz="700" spc="-25" dirty="0">
                <a:latin typeface="Times New Roman"/>
                <a:cs typeface="Times New Roman"/>
              </a:rPr>
              <a:t>2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671827" y="4911390"/>
            <a:ext cx="862330" cy="2152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1250" i="1" spc="-595" dirty="0">
                <a:latin typeface="Verdana"/>
                <a:cs typeface="Verdana"/>
              </a:rPr>
              <a:t></a:t>
            </a:r>
            <a:r>
              <a:rPr sz="1250" i="1" spc="-245" dirty="0">
                <a:latin typeface="Verdana"/>
                <a:cs typeface="Verdana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C </a:t>
            </a:r>
            <a:r>
              <a:rPr sz="1200" i="1" spc="-35" dirty="0">
                <a:latin typeface="Times New Roman"/>
                <a:cs typeface="Times New Roman"/>
              </a:rPr>
              <a:t>L</a:t>
            </a:r>
            <a:r>
              <a:rPr sz="1050" spc="-52" baseline="43650" dirty="0">
                <a:latin typeface="Times New Roman"/>
                <a:cs typeface="Times New Roman"/>
              </a:rPr>
              <a:t>3 </a:t>
            </a:r>
            <a:r>
              <a:rPr sz="1200" dirty="0">
                <a:latin typeface="Times New Roman"/>
                <a:cs typeface="Times New Roman"/>
              </a:rPr>
              <a:t>/ </a:t>
            </a:r>
            <a:r>
              <a:rPr sz="1200" i="1" dirty="0">
                <a:latin typeface="Times New Roman"/>
                <a:cs typeface="Times New Roman"/>
              </a:rPr>
              <a:t>t</a:t>
            </a:r>
            <a:r>
              <a:rPr sz="1200" i="1" spc="-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Symbol"/>
                <a:cs typeface="Symbol"/>
              </a:rPr>
              <a:t></a:t>
            </a:r>
            <a:r>
              <a:rPr sz="1200" i="1" spc="-10" dirty="0">
                <a:latin typeface="Times New Roman"/>
                <a:cs typeface="Times New Roman"/>
              </a:rPr>
              <a:t>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303019" y="4698029"/>
            <a:ext cx="1243965" cy="2152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  <a:tabLst>
                <a:tab pos="394335" algn="l"/>
              </a:tabLst>
            </a:pPr>
            <a:r>
              <a:rPr sz="1250" i="1" spc="-495" dirty="0">
                <a:latin typeface="Verdana"/>
                <a:cs typeface="Verdana"/>
              </a:rPr>
              <a:t></a:t>
            </a:r>
            <a:r>
              <a:rPr sz="1250" i="1" spc="-215" dirty="0">
                <a:latin typeface="Verdana"/>
                <a:cs typeface="Verdana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t	k </a:t>
            </a:r>
            <a:r>
              <a:rPr sz="1200" i="1" spc="-35" dirty="0">
                <a:latin typeface="Times New Roman"/>
                <a:cs typeface="Times New Roman"/>
              </a:rPr>
              <a:t>L</a:t>
            </a:r>
            <a:r>
              <a:rPr sz="1050" spc="-52" baseline="43650" dirty="0">
                <a:latin typeface="Times New Roman"/>
                <a:cs typeface="Times New Roman"/>
              </a:rPr>
              <a:t>2 </a:t>
            </a:r>
            <a:r>
              <a:rPr sz="1200" spc="-15" dirty="0">
                <a:latin typeface="Times New Roman"/>
                <a:cs typeface="Times New Roman"/>
              </a:rPr>
              <a:t>(1/ </a:t>
            </a:r>
            <a:r>
              <a:rPr sz="1200" i="1" spc="10" dirty="0">
                <a:latin typeface="Times New Roman"/>
                <a:cs typeface="Times New Roman"/>
              </a:rPr>
              <a:t>L</a:t>
            </a:r>
            <a:r>
              <a:rPr sz="1200" spc="10" dirty="0">
                <a:latin typeface="Times New Roman"/>
                <a:cs typeface="Times New Roman"/>
              </a:rPr>
              <a:t>)</a:t>
            </a:r>
            <a:r>
              <a:rPr sz="1200" spc="-7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Symbol"/>
                <a:cs typeface="Symbol"/>
              </a:rPr>
              <a:t></a:t>
            </a:r>
            <a:r>
              <a:rPr sz="1200" i="1" spc="-10" dirty="0">
                <a:latin typeface="Times New Roman"/>
                <a:cs typeface="Times New Roman"/>
              </a:rPr>
              <a:t>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081532" y="4792517"/>
            <a:ext cx="579120" cy="2152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481965" algn="l"/>
              </a:tabLst>
            </a:pPr>
            <a:r>
              <a:rPr sz="1250" i="1" spc="-725" dirty="0">
                <a:latin typeface="Verdana"/>
                <a:cs typeface="Verdana"/>
              </a:rPr>
              <a:t></a:t>
            </a:r>
            <a:r>
              <a:rPr sz="1250" i="1" spc="15" dirty="0">
                <a:latin typeface="Verdana"/>
                <a:cs typeface="Verdana"/>
              </a:rPr>
              <a:t> </a:t>
            </a:r>
            <a:r>
              <a:rPr sz="1200" dirty="0">
                <a:latin typeface="Symbol"/>
                <a:cs typeface="Symbol"/>
              </a:rPr>
              <a:t>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dirty="0">
                <a:latin typeface="Symbol"/>
                <a:cs typeface="Symbol"/>
              </a:rPr>
              <a:t></a:t>
            </a:r>
            <a:endParaRPr sz="1200">
              <a:latin typeface="Symbol"/>
              <a:cs typeface="Symbo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18236" y="5380228"/>
            <a:ext cx="57873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Thus,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large value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Fourier </a:t>
            </a:r>
            <a:r>
              <a:rPr sz="1200" spc="-10" dirty="0">
                <a:latin typeface="Times New Roman"/>
                <a:cs typeface="Times New Roman"/>
              </a:rPr>
              <a:t>number </a:t>
            </a:r>
            <a:r>
              <a:rPr sz="1200" spc="-5" dirty="0">
                <a:latin typeface="Times New Roman"/>
                <a:cs typeface="Times New Roman"/>
              </a:rPr>
              <a:t>indicates faster transmission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254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body.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731007" y="5978144"/>
            <a:ext cx="1950719" cy="3316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21864" y="5969000"/>
            <a:ext cx="1996439" cy="3335020"/>
          </a:xfrm>
          <a:custGeom>
            <a:avLst/>
            <a:gdLst/>
            <a:ahLst/>
            <a:cxnLst/>
            <a:rect l="l" t="t" r="r" b="b"/>
            <a:pathLst>
              <a:path w="1996439" h="3335020">
                <a:moveTo>
                  <a:pt x="0" y="0"/>
                </a:moveTo>
                <a:lnTo>
                  <a:pt x="1996439" y="0"/>
                </a:lnTo>
                <a:lnTo>
                  <a:pt x="1996439" y="3334512"/>
                </a:lnTo>
                <a:lnTo>
                  <a:pt x="0" y="3334512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58511" y="7486904"/>
            <a:ext cx="2051304" cy="1798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849367" y="7477759"/>
            <a:ext cx="2070100" cy="1816735"/>
          </a:xfrm>
          <a:custGeom>
            <a:avLst/>
            <a:gdLst/>
            <a:ahLst/>
            <a:cxnLst/>
            <a:rect l="l" t="t" r="r" b="b"/>
            <a:pathLst>
              <a:path w="2070100" h="1816734">
                <a:moveTo>
                  <a:pt x="0" y="0"/>
                </a:moveTo>
                <a:lnTo>
                  <a:pt x="2069591" y="0"/>
                </a:lnTo>
                <a:lnTo>
                  <a:pt x="2069591" y="1816608"/>
                </a:lnTo>
                <a:lnTo>
                  <a:pt x="0" y="1816608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49223" y="5773928"/>
            <a:ext cx="1938527" cy="3489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40080" y="5740400"/>
            <a:ext cx="1957070" cy="3563620"/>
          </a:xfrm>
          <a:custGeom>
            <a:avLst/>
            <a:gdLst/>
            <a:ahLst/>
            <a:cxnLst/>
            <a:rect l="l" t="t" r="r" b="b"/>
            <a:pathLst>
              <a:path w="1957070" h="3563620">
                <a:moveTo>
                  <a:pt x="0" y="0"/>
                </a:moveTo>
                <a:lnTo>
                  <a:pt x="1956815" y="0"/>
                </a:lnTo>
                <a:lnTo>
                  <a:pt x="1956815" y="3563112"/>
                </a:lnTo>
                <a:lnTo>
                  <a:pt x="0" y="3563112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592836" y="9382252"/>
            <a:ext cx="1962150" cy="61849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 marR="30480" indent="137160">
              <a:lnSpc>
                <a:spcPts val="1150"/>
              </a:lnSpc>
              <a:spcBef>
                <a:spcPts val="185"/>
              </a:spcBef>
            </a:pPr>
            <a:r>
              <a:rPr sz="1000" b="1" i="1" dirty="0">
                <a:latin typeface="Times New Roman"/>
                <a:cs typeface="Times New Roman"/>
              </a:rPr>
              <a:t>Fig.(4.14) The </a:t>
            </a:r>
            <a:r>
              <a:rPr sz="1000" b="1" i="1" spc="-5" dirty="0">
                <a:latin typeface="Times New Roman"/>
                <a:cs typeface="Times New Roman"/>
              </a:rPr>
              <a:t>specified surface  temperature </a:t>
            </a:r>
            <a:r>
              <a:rPr sz="1000" b="1" i="1" dirty="0">
                <a:latin typeface="Times New Roman"/>
                <a:cs typeface="Times New Roman"/>
              </a:rPr>
              <a:t>corresponds </a:t>
            </a: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dirty="0">
                <a:latin typeface="Times New Roman"/>
                <a:cs typeface="Times New Roman"/>
              </a:rPr>
              <a:t>case  of </a:t>
            </a:r>
            <a:r>
              <a:rPr sz="1000" b="1" i="1" spc="-5" dirty="0">
                <a:latin typeface="Times New Roman"/>
                <a:cs typeface="Times New Roman"/>
              </a:rPr>
              <a:t>convection </a:t>
            </a: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dirty="0">
                <a:latin typeface="Times New Roman"/>
                <a:cs typeface="Times New Roman"/>
              </a:rPr>
              <a:t>an </a:t>
            </a:r>
            <a:r>
              <a:rPr sz="1000" b="1" i="1" spc="-5" dirty="0">
                <a:latin typeface="Times New Roman"/>
                <a:cs typeface="Times New Roman"/>
              </a:rPr>
              <a:t>environment </a:t>
            </a:r>
            <a:r>
              <a:rPr sz="1000" b="1" i="1" spc="-10" dirty="0">
                <a:latin typeface="Times New Roman"/>
                <a:cs typeface="Times New Roman"/>
              </a:rPr>
              <a:t>at  </a:t>
            </a:r>
            <a:r>
              <a:rPr sz="1000" b="1" i="1" dirty="0">
                <a:latin typeface="Times New Roman"/>
                <a:cs typeface="Times New Roman"/>
              </a:rPr>
              <a:t>T</a:t>
            </a:r>
            <a:r>
              <a:rPr sz="975" b="1" i="1" baseline="-12820" dirty="0">
                <a:latin typeface="Times New Roman"/>
                <a:cs typeface="Times New Roman"/>
              </a:rPr>
              <a:t>∞ </a:t>
            </a:r>
            <a:r>
              <a:rPr sz="1000" b="1" i="1" spc="-5" dirty="0">
                <a:latin typeface="Times New Roman"/>
                <a:cs typeface="Times New Roman"/>
              </a:rPr>
              <a:t>with </a:t>
            </a:r>
            <a:r>
              <a:rPr sz="1000" b="1" i="1" dirty="0">
                <a:latin typeface="Times New Roman"/>
                <a:cs typeface="Times New Roman"/>
              </a:rPr>
              <a:t>a convection </a:t>
            </a:r>
            <a:r>
              <a:rPr sz="1000" b="1" i="1" spc="-5" dirty="0">
                <a:latin typeface="Times New Roman"/>
                <a:cs typeface="Times New Roman"/>
              </a:rPr>
              <a:t>coefficient</a:t>
            </a:r>
            <a:r>
              <a:rPr sz="1000" b="1" i="1" spc="-13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h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83</a:t>
            </a:r>
          </a:p>
        </p:txBody>
      </p:sp>
      <p:sp>
        <p:nvSpPr>
          <p:cNvPr id="74" name="object 74"/>
          <p:cNvSpPr txBox="1"/>
          <p:nvPr/>
        </p:nvSpPr>
        <p:spPr>
          <a:xfrm>
            <a:off x="2747772" y="9377736"/>
            <a:ext cx="1943735" cy="62293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37465" marR="30480" algn="ctr">
              <a:lnSpc>
                <a:spcPts val="1150"/>
              </a:lnSpc>
              <a:spcBef>
                <a:spcPts val="220"/>
              </a:spcBef>
            </a:pPr>
            <a:r>
              <a:rPr sz="1000" b="1" i="1" spc="-5" dirty="0">
                <a:latin typeface="Times New Roman"/>
                <a:cs typeface="Times New Roman"/>
              </a:rPr>
              <a:t>Fig.(4.1</a:t>
            </a:r>
            <a:r>
              <a:rPr sz="1050" b="1" i="1" spc="-5" dirty="0">
                <a:latin typeface="Times New Roman"/>
                <a:cs typeface="Times New Roman"/>
              </a:rPr>
              <a:t>5</a:t>
            </a:r>
            <a:r>
              <a:rPr sz="1000" b="1" i="1" spc="-5" dirty="0">
                <a:latin typeface="Times New Roman"/>
                <a:cs typeface="Times New Roman"/>
              </a:rPr>
              <a:t>) </a:t>
            </a:r>
            <a:r>
              <a:rPr sz="1000" b="1" i="1" dirty="0">
                <a:latin typeface="Times New Roman"/>
                <a:cs typeface="Times New Roman"/>
              </a:rPr>
              <a:t>The fraction of </a:t>
            </a:r>
            <a:r>
              <a:rPr sz="1000" b="1" i="1" spc="-5" dirty="0">
                <a:latin typeface="Times New Roman"/>
                <a:cs typeface="Times New Roman"/>
              </a:rPr>
              <a:t>total</a:t>
            </a:r>
            <a:r>
              <a:rPr sz="1000" b="1" i="1" spc="-7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heat  </a:t>
            </a:r>
            <a:r>
              <a:rPr sz="1000" b="1" i="1" dirty="0">
                <a:latin typeface="Times New Roman"/>
                <a:cs typeface="Times New Roman"/>
              </a:rPr>
              <a:t>transfer </a:t>
            </a:r>
            <a:r>
              <a:rPr sz="1000" b="1" i="1" spc="-5" dirty="0">
                <a:latin typeface="Times New Roman"/>
                <a:cs typeface="Times New Roman"/>
              </a:rPr>
              <a:t>Q/Q</a:t>
            </a:r>
            <a:r>
              <a:rPr sz="975" b="1" i="1" spc="-7" baseline="-12820" dirty="0">
                <a:latin typeface="Times New Roman"/>
                <a:cs typeface="Times New Roman"/>
              </a:rPr>
              <a:t>max </a:t>
            </a:r>
            <a:r>
              <a:rPr sz="1000" b="1" i="1" spc="-5" dirty="0">
                <a:latin typeface="Times New Roman"/>
                <a:cs typeface="Times New Roman"/>
              </a:rPr>
              <a:t>up </a:t>
            </a: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specified  </a:t>
            </a:r>
            <a:r>
              <a:rPr sz="1000" b="1" i="1" dirty="0">
                <a:latin typeface="Times New Roman"/>
                <a:cs typeface="Times New Roman"/>
              </a:rPr>
              <a:t>time t </a:t>
            </a:r>
            <a:r>
              <a:rPr sz="1000" b="1" i="1" spc="5" dirty="0">
                <a:latin typeface="Times New Roman"/>
                <a:cs typeface="Times New Roman"/>
              </a:rPr>
              <a:t>is </a:t>
            </a:r>
            <a:r>
              <a:rPr sz="1000" b="1" i="1" dirty="0">
                <a:latin typeface="Times New Roman"/>
                <a:cs typeface="Times New Roman"/>
              </a:rPr>
              <a:t>determined </a:t>
            </a:r>
            <a:r>
              <a:rPr sz="1000" b="1" i="1" spc="-5" dirty="0">
                <a:latin typeface="Times New Roman"/>
                <a:cs typeface="Times New Roman"/>
              </a:rPr>
              <a:t>using </a:t>
            </a:r>
            <a:r>
              <a:rPr sz="1000" b="1" i="1" dirty="0">
                <a:latin typeface="Times New Roman"/>
                <a:cs typeface="Times New Roman"/>
              </a:rPr>
              <a:t>the  Gröber </a:t>
            </a:r>
            <a:r>
              <a:rPr sz="1000" b="1" i="1" spc="-5" dirty="0">
                <a:latin typeface="Times New Roman"/>
                <a:cs typeface="Times New Roman"/>
              </a:rPr>
              <a:t>charts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016500" y="9377736"/>
            <a:ext cx="1695450" cy="62293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-635" algn="ctr">
              <a:lnSpc>
                <a:spcPts val="1150"/>
              </a:lnSpc>
              <a:spcBef>
                <a:spcPts val="220"/>
              </a:spcBef>
            </a:pPr>
            <a:r>
              <a:rPr sz="1000" b="1" i="1" spc="-5" dirty="0">
                <a:latin typeface="Times New Roman"/>
                <a:cs typeface="Times New Roman"/>
              </a:rPr>
              <a:t>Fig.(4.1</a:t>
            </a:r>
            <a:r>
              <a:rPr sz="1050" b="1" i="1" spc="-5" dirty="0">
                <a:latin typeface="Times New Roman"/>
                <a:cs typeface="Times New Roman"/>
              </a:rPr>
              <a:t>6</a:t>
            </a:r>
            <a:r>
              <a:rPr sz="1000" b="1" i="1" spc="-5" dirty="0">
                <a:latin typeface="Times New Roman"/>
                <a:cs typeface="Times New Roman"/>
              </a:rPr>
              <a:t>) Fourier number </a:t>
            </a:r>
            <a:r>
              <a:rPr sz="1000" b="1" i="1" spc="-10" dirty="0">
                <a:latin typeface="Times New Roman"/>
                <a:cs typeface="Times New Roman"/>
              </a:rPr>
              <a:t>at  </a:t>
            </a:r>
            <a:r>
              <a:rPr sz="1000" b="1" i="1" dirty="0">
                <a:latin typeface="Times New Roman"/>
                <a:cs typeface="Times New Roman"/>
              </a:rPr>
              <a:t>time t </a:t>
            </a:r>
            <a:r>
              <a:rPr sz="1000" b="1" i="1" spc="5" dirty="0">
                <a:latin typeface="Times New Roman"/>
                <a:cs typeface="Times New Roman"/>
              </a:rPr>
              <a:t>can </a:t>
            </a:r>
            <a:r>
              <a:rPr sz="1000" b="1" i="1" dirty="0">
                <a:latin typeface="Times New Roman"/>
                <a:cs typeface="Times New Roman"/>
              </a:rPr>
              <a:t>be viewed as the</a:t>
            </a:r>
            <a:r>
              <a:rPr sz="1000" b="1" i="1" spc="-13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ratio  </a:t>
            </a:r>
            <a:r>
              <a:rPr sz="1000" b="1" i="1" dirty="0">
                <a:latin typeface="Times New Roman"/>
                <a:cs typeface="Times New Roman"/>
              </a:rPr>
              <a:t>of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rate </a:t>
            </a:r>
            <a:r>
              <a:rPr sz="1000" b="1" i="1" dirty="0">
                <a:latin typeface="Times New Roman"/>
                <a:cs typeface="Times New Roman"/>
              </a:rPr>
              <a:t>of </a:t>
            </a:r>
            <a:r>
              <a:rPr sz="1000" b="1" i="1" spc="-5" dirty="0">
                <a:latin typeface="Times New Roman"/>
                <a:cs typeface="Times New Roman"/>
              </a:rPr>
              <a:t>heat </a:t>
            </a:r>
            <a:r>
              <a:rPr sz="1000" b="1" i="1" dirty="0">
                <a:latin typeface="Times New Roman"/>
                <a:cs typeface="Times New Roman"/>
              </a:rPr>
              <a:t>conducted </a:t>
            </a:r>
            <a:r>
              <a:rPr sz="1000" b="1" i="1" spc="5" dirty="0">
                <a:latin typeface="Times New Roman"/>
                <a:cs typeface="Times New Roman"/>
              </a:rPr>
              <a:t>to  </a:t>
            </a:r>
            <a:r>
              <a:rPr sz="1000" b="1" i="1" dirty="0">
                <a:latin typeface="Times New Roman"/>
                <a:cs typeface="Times New Roman"/>
              </a:rPr>
              <a:t>the </a:t>
            </a:r>
            <a:r>
              <a:rPr sz="1000" b="1" i="1" spc="-5" dirty="0">
                <a:latin typeface="Times New Roman"/>
                <a:cs typeface="Times New Roman"/>
              </a:rPr>
              <a:t>rate </a:t>
            </a:r>
            <a:r>
              <a:rPr sz="1000" b="1" i="1" dirty="0">
                <a:latin typeface="Times New Roman"/>
                <a:cs typeface="Times New Roman"/>
              </a:rPr>
              <a:t>of </a:t>
            </a:r>
            <a:r>
              <a:rPr sz="1000" b="1" i="1" spc="-5" dirty="0">
                <a:latin typeface="Times New Roman"/>
                <a:cs typeface="Times New Roman"/>
              </a:rPr>
              <a:t>heat</a:t>
            </a:r>
            <a:r>
              <a:rPr sz="1000" b="1" i="1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stored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3631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Four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70196" y="463804"/>
            <a:ext cx="20345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Transient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2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4463" y="845311"/>
            <a:ext cx="4767072" cy="9046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8744" y="9930130"/>
            <a:ext cx="4859020" cy="0"/>
          </a:xfrm>
          <a:custGeom>
            <a:avLst/>
            <a:gdLst/>
            <a:ahLst/>
            <a:cxnLst/>
            <a:rect l="l" t="t" r="r" b="b"/>
            <a:pathLst>
              <a:path w="4859020">
                <a:moveTo>
                  <a:pt x="0" y="0"/>
                </a:moveTo>
                <a:lnTo>
                  <a:pt x="4858511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6363" y="815339"/>
            <a:ext cx="0" cy="9107170"/>
          </a:xfrm>
          <a:custGeom>
            <a:avLst/>
            <a:gdLst/>
            <a:ahLst/>
            <a:cxnLst/>
            <a:rect l="l" t="t" r="r" b="b"/>
            <a:pathLst>
              <a:path h="9107170">
                <a:moveTo>
                  <a:pt x="0" y="0"/>
                </a:moveTo>
                <a:lnTo>
                  <a:pt x="0" y="910717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8744" y="807719"/>
            <a:ext cx="4859020" cy="0"/>
          </a:xfrm>
          <a:custGeom>
            <a:avLst/>
            <a:gdLst/>
            <a:ahLst/>
            <a:cxnLst/>
            <a:rect l="l" t="t" r="r" b="b"/>
            <a:pathLst>
              <a:path w="4859020">
                <a:moveTo>
                  <a:pt x="0" y="0"/>
                </a:moveTo>
                <a:lnTo>
                  <a:pt x="4858511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69635" y="814832"/>
            <a:ext cx="0" cy="9107805"/>
          </a:xfrm>
          <a:custGeom>
            <a:avLst/>
            <a:gdLst/>
            <a:ahLst/>
            <a:cxnLst/>
            <a:rect l="l" t="t" r="r" b="b"/>
            <a:pathLst>
              <a:path h="9107805">
                <a:moveTo>
                  <a:pt x="0" y="0"/>
                </a:moveTo>
                <a:lnTo>
                  <a:pt x="0" y="9107424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9223" y="9899650"/>
            <a:ext cx="4798060" cy="0"/>
          </a:xfrm>
          <a:custGeom>
            <a:avLst/>
            <a:gdLst/>
            <a:ahLst/>
            <a:cxnLst/>
            <a:rect l="l" t="t" r="r" b="b"/>
            <a:pathLst>
              <a:path w="4798060">
                <a:moveTo>
                  <a:pt x="0" y="0"/>
                </a:moveTo>
                <a:lnTo>
                  <a:pt x="4797552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6844" y="845819"/>
            <a:ext cx="0" cy="9046210"/>
          </a:xfrm>
          <a:custGeom>
            <a:avLst/>
            <a:gdLst/>
            <a:ahLst/>
            <a:cxnLst/>
            <a:rect l="l" t="t" r="r" b="b"/>
            <a:pathLst>
              <a:path h="9046210">
                <a:moveTo>
                  <a:pt x="0" y="0"/>
                </a:moveTo>
                <a:lnTo>
                  <a:pt x="0" y="904621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9223" y="838200"/>
            <a:ext cx="4798060" cy="0"/>
          </a:xfrm>
          <a:custGeom>
            <a:avLst/>
            <a:gdLst/>
            <a:ahLst/>
            <a:cxnLst/>
            <a:rect l="l" t="t" r="r" b="b"/>
            <a:pathLst>
              <a:path w="4798060">
                <a:moveTo>
                  <a:pt x="0" y="0"/>
                </a:moveTo>
                <a:lnTo>
                  <a:pt x="4797552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39155" y="845311"/>
            <a:ext cx="0" cy="9046845"/>
          </a:xfrm>
          <a:custGeom>
            <a:avLst/>
            <a:gdLst/>
            <a:ahLst/>
            <a:cxnLst/>
            <a:rect l="l" t="t" r="r" b="b"/>
            <a:pathLst>
              <a:path h="9046845">
                <a:moveTo>
                  <a:pt x="0" y="0"/>
                </a:moveTo>
                <a:lnTo>
                  <a:pt x="0" y="9046464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35167" y="936752"/>
            <a:ext cx="1371599" cy="1347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526023" y="927608"/>
            <a:ext cx="1390015" cy="1365885"/>
          </a:xfrm>
          <a:custGeom>
            <a:avLst/>
            <a:gdLst/>
            <a:ahLst/>
            <a:cxnLst/>
            <a:rect l="l" t="t" r="r" b="b"/>
            <a:pathLst>
              <a:path w="1390015" h="1365885">
                <a:moveTo>
                  <a:pt x="0" y="0"/>
                </a:moveTo>
                <a:lnTo>
                  <a:pt x="1389887" y="0"/>
                </a:lnTo>
                <a:lnTo>
                  <a:pt x="1389887" y="1365503"/>
                </a:lnTo>
                <a:lnTo>
                  <a:pt x="0" y="1365503"/>
                </a:lnTo>
                <a:lnTo>
                  <a:pt x="0" y="0"/>
                </a:lnTo>
                <a:close/>
              </a:path>
            </a:pathLst>
          </a:custGeom>
          <a:ln w="1523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84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103631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Four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70196" y="463804"/>
            <a:ext cx="20345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Transient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2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4463" y="811783"/>
            <a:ext cx="4828032" cy="9019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8744" y="9869169"/>
            <a:ext cx="4919980" cy="0"/>
          </a:xfrm>
          <a:custGeom>
            <a:avLst/>
            <a:gdLst/>
            <a:ahLst/>
            <a:cxnLst/>
            <a:rect l="l" t="t" r="r" b="b"/>
            <a:pathLst>
              <a:path w="4919980">
                <a:moveTo>
                  <a:pt x="0" y="0"/>
                </a:moveTo>
                <a:lnTo>
                  <a:pt x="4919472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6363" y="781050"/>
            <a:ext cx="0" cy="9080500"/>
          </a:xfrm>
          <a:custGeom>
            <a:avLst/>
            <a:gdLst/>
            <a:ahLst/>
            <a:cxnLst/>
            <a:rect l="l" t="t" r="r" b="b"/>
            <a:pathLst>
              <a:path h="9080500">
                <a:moveTo>
                  <a:pt x="0" y="0"/>
                </a:moveTo>
                <a:lnTo>
                  <a:pt x="0" y="908050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8744" y="773430"/>
            <a:ext cx="4919980" cy="0"/>
          </a:xfrm>
          <a:custGeom>
            <a:avLst/>
            <a:gdLst/>
            <a:ahLst/>
            <a:cxnLst/>
            <a:rect l="l" t="t" r="r" b="b"/>
            <a:pathLst>
              <a:path w="4919980">
                <a:moveTo>
                  <a:pt x="0" y="0"/>
                </a:moveTo>
                <a:lnTo>
                  <a:pt x="4919472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30596" y="781304"/>
            <a:ext cx="0" cy="9080500"/>
          </a:xfrm>
          <a:custGeom>
            <a:avLst/>
            <a:gdLst/>
            <a:ahLst/>
            <a:cxnLst/>
            <a:rect l="l" t="t" r="r" b="b"/>
            <a:pathLst>
              <a:path h="9080500">
                <a:moveTo>
                  <a:pt x="0" y="0"/>
                </a:moveTo>
                <a:lnTo>
                  <a:pt x="0" y="9079992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49223" y="9838690"/>
            <a:ext cx="4859020" cy="0"/>
          </a:xfrm>
          <a:custGeom>
            <a:avLst/>
            <a:gdLst/>
            <a:ahLst/>
            <a:cxnLst/>
            <a:rect l="l" t="t" r="r" b="b"/>
            <a:pathLst>
              <a:path w="4859020">
                <a:moveTo>
                  <a:pt x="0" y="0"/>
                </a:moveTo>
                <a:lnTo>
                  <a:pt x="4858512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6844" y="811530"/>
            <a:ext cx="0" cy="9019540"/>
          </a:xfrm>
          <a:custGeom>
            <a:avLst/>
            <a:gdLst/>
            <a:ahLst/>
            <a:cxnLst/>
            <a:rect l="l" t="t" r="r" b="b"/>
            <a:pathLst>
              <a:path h="9019540">
                <a:moveTo>
                  <a:pt x="0" y="0"/>
                </a:moveTo>
                <a:lnTo>
                  <a:pt x="0" y="901954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49223" y="803909"/>
            <a:ext cx="4859020" cy="0"/>
          </a:xfrm>
          <a:custGeom>
            <a:avLst/>
            <a:gdLst/>
            <a:ahLst/>
            <a:cxnLst/>
            <a:rect l="l" t="t" r="r" b="b"/>
            <a:pathLst>
              <a:path w="4859020">
                <a:moveTo>
                  <a:pt x="0" y="0"/>
                </a:moveTo>
                <a:lnTo>
                  <a:pt x="4858512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00115" y="811783"/>
            <a:ext cx="0" cy="9019540"/>
          </a:xfrm>
          <a:custGeom>
            <a:avLst/>
            <a:gdLst/>
            <a:ahLst/>
            <a:cxnLst/>
            <a:rect l="l" t="t" r="r" b="b"/>
            <a:pathLst>
              <a:path h="9019540">
                <a:moveTo>
                  <a:pt x="0" y="0"/>
                </a:moveTo>
                <a:lnTo>
                  <a:pt x="0" y="9019032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53455" y="869696"/>
            <a:ext cx="1478279" cy="13563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85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103631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Four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70196" y="463804"/>
            <a:ext cx="20345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Transient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2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4463" y="808736"/>
            <a:ext cx="4916424" cy="40264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8744" y="4872990"/>
            <a:ext cx="5008245" cy="0"/>
          </a:xfrm>
          <a:custGeom>
            <a:avLst/>
            <a:gdLst/>
            <a:ahLst/>
            <a:cxnLst/>
            <a:rect l="l" t="t" r="r" b="b"/>
            <a:pathLst>
              <a:path w="5008245">
                <a:moveTo>
                  <a:pt x="0" y="0"/>
                </a:moveTo>
                <a:lnTo>
                  <a:pt x="5007864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6363" y="778509"/>
            <a:ext cx="0" cy="4086860"/>
          </a:xfrm>
          <a:custGeom>
            <a:avLst/>
            <a:gdLst/>
            <a:ahLst/>
            <a:cxnLst/>
            <a:rect l="l" t="t" r="r" b="b"/>
            <a:pathLst>
              <a:path h="4086860">
                <a:moveTo>
                  <a:pt x="0" y="0"/>
                </a:moveTo>
                <a:lnTo>
                  <a:pt x="0" y="408686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8744" y="770890"/>
            <a:ext cx="5008245" cy="0"/>
          </a:xfrm>
          <a:custGeom>
            <a:avLst/>
            <a:gdLst/>
            <a:ahLst/>
            <a:cxnLst/>
            <a:rect l="l" t="t" r="r" b="b"/>
            <a:pathLst>
              <a:path w="5008245">
                <a:moveTo>
                  <a:pt x="0" y="0"/>
                </a:moveTo>
                <a:lnTo>
                  <a:pt x="5007864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18988" y="778255"/>
            <a:ext cx="0" cy="4087495"/>
          </a:xfrm>
          <a:custGeom>
            <a:avLst/>
            <a:gdLst/>
            <a:ahLst/>
            <a:cxnLst/>
            <a:rect l="l" t="t" r="r" b="b"/>
            <a:pathLst>
              <a:path h="4087495">
                <a:moveTo>
                  <a:pt x="0" y="0"/>
                </a:moveTo>
                <a:lnTo>
                  <a:pt x="0" y="4087368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49223" y="4842509"/>
            <a:ext cx="4947285" cy="0"/>
          </a:xfrm>
          <a:custGeom>
            <a:avLst/>
            <a:gdLst/>
            <a:ahLst/>
            <a:cxnLst/>
            <a:rect l="l" t="t" r="r" b="b"/>
            <a:pathLst>
              <a:path w="4947285">
                <a:moveTo>
                  <a:pt x="0" y="0"/>
                </a:moveTo>
                <a:lnTo>
                  <a:pt x="4946904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6844" y="808990"/>
            <a:ext cx="0" cy="4025900"/>
          </a:xfrm>
          <a:custGeom>
            <a:avLst/>
            <a:gdLst/>
            <a:ahLst/>
            <a:cxnLst/>
            <a:rect l="l" t="t" r="r" b="b"/>
            <a:pathLst>
              <a:path h="4025900">
                <a:moveTo>
                  <a:pt x="0" y="0"/>
                </a:moveTo>
                <a:lnTo>
                  <a:pt x="0" y="402590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49223" y="801369"/>
            <a:ext cx="4947285" cy="0"/>
          </a:xfrm>
          <a:custGeom>
            <a:avLst/>
            <a:gdLst/>
            <a:ahLst/>
            <a:cxnLst/>
            <a:rect l="l" t="t" r="r" b="b"/>
            <a:pathLst>
              <a:path w="4947285">
                <a:moveTo>
                  <a:pt x="0" y="0"/>
                </a:moveTo>
                <a:lnTo>
                  <a:pt x="4946904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88508" y="808736"/>
            <a:ext cx="0" cy="4026535"/>
          </a:xfrm>
          <a:custGeom>
            <a:avLst/>
            <a:gdLst/>
            <a:ahLst/>
            <a:cxnLst/>
            <a:rect l="l" t="t" r="r" b="b"/>
            <a:pathLst>
              <a:path h="4026535">
                <a:moveTo>
                  <a:pt x="0" y="0"/>
                </a:moveTo>
                <a:lnTo>
                  <a:pt x="0" y="4026408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4840" y="4893309"/>
            <a:ext cx="5010912" cy="5090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86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103631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Four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70196" y="463804"/>
            <a:ext cx="20345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Transient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2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5695" y="787400"/>
            <a:ext cx="5117592" cy="9156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87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103631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Four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70196" y="463804"/>
            <a:ext cx="20345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Transient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2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5883" y="750316"/>
            <a:ext cx="3133090" cy="3890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1405"/>
              </a:lnSpc>
              <a:spcBef>
                <a:spcPts val="100"/>
              </a:spcBef>
            </a:pPr>
            <a:r>
              <a:rPr sz="1200" b="1" i="1" u="heavy" spc="-5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PROBLEMS</a:t>
            </a:r>
            <a:endParaRPr sz="1200">
              <a:latin typeface="Times New Roman"/>
              <a:cs typeface="Times New Roman"/>
            </a:endParaRPr>
          </a:p>
          <a:p>
            <a:pPr marL="38100" marR="30480" algn="just">
              <a:lnSpc>
                <a:spcPct val="95800"/>
              </a:lnSpc>
              <a:spcBef>
                <a:spcPts val="2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4.1-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gas </a:t>
            </a:r>
            <a:r>
              <a:rPr sz="1200" dirty="0">
                <a:latin typeface="Times New Roman"/>
                <a:cs typeface="Times New Roman"/>
              </a:rPr>
              <a:t>stream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spc="-10" dirty="0">
                <a:latin typeface="Times New Roman"/>
                <a:cs typeface="Times New Roman"/>
              </a:rPr>
              <a:t>measured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a thermocouple whose </a:t>
            </a:r>
            <a:r>
              <a:rPr sz="1200" spc="-10" dirty="0">
                <a:latin typeface="Times New Roman"/>
                <a:cs typeface="Times New Roman"/>
              </a:rPr>
              <a:t>junction </a:t>
            </a:r>
            <a:r>
              <a:rPr sz="1200" spc="-5" dirty="0">
                <a:latin typeface="Times New Roman"/>
                <a:cs typeface="Times New Roman"/>
              </a:rPr>
              <a:t>can 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approximated </a:t>
            </a:r>
            <a:r>
              <a:rPr sz="1200" spc="-5" dirty="0">
                <a:latin typeface="Times New Roman"/>
                <a:cs typeface="Times New Roman"/>
              </a:rPr>
              <a:t>as a </a:t>
            </a:r>
            <a:r>
              <a:rPr sz="1200" b="1" i="1" spc="-5" dirty="0">
                <a:latin typeface="Times New Roman"/>
                <a:cs typeface="Times New Roman"/>
              </a:rPr>
              <a:t>1.2mm</a:t>
            </a:r>
            <a:r>
              <a:rPr sz="1200" spc="-5" dirty="0">
                <a:latin typeface="Times New Roman"/>
                <a:cs typeface="Times New Roman"/>
              </a:rPr>
              <a:t>-diameter </a:t>
            </a:r>
            <a:r>
              <a:rPr sz="1200" spc="-10" dirty="0">
                <a:latin typeface="Times New Roman"/>
                <a:cs typeface="Times New Roman"/>
              </a:rPr>
              <a:t>sphere.  The </a:t>
            </a:r>
            <a:r>
              <a:rPr sz="1200" spc="-5" dirty="0">
                <a:latin typeface="Times New Roman"/>
                <a:cs typeface="Times New Roman"/>
              </a:rPr>
              <a:t>properties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junction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b="1" i="1" spc="-5" dirty="0">
                <a:latin typeface="Times New Roman"/>
                <a:cs typeface="Times New Roman"/>
              </a:rPr>
              <a:t>k = 35 </a:t>
            </a:r>
            <a:r>
              <a:rPr sz="1200" b="1" i="1" dirty="0">
                <a:latin typeface="Times New Roman"/>
                <a:cs typeface="Times New Roman"/>
              </a:rPr>
              <a:t>W/m·C°</a:t>
            </a:r>
            <a:r>
              <a:rPr sz="1200" dirty="0">
                <a:latin typeface="Times New Roman"/>
                <a:cs typeface="Times New Roman"/>
              </a:rPr>
              <a:t>,  </a:t>
            </a:r>
            <a:r>
              <a:rPr sz="1200" b="1" i="1" spc="-5" dirty="0">
                <a:latin typeface="Times New Roman"/>
                <a:cs typeface="Times New Roman"/>
              </a:rPr>
              <a:t>ρ = 8500 </a:t>
            </a:r>
            <a:r>
              <a:rPr sz="1200" b="1" i="1" spc="5" dirty="0">
                <a:latin typeface="Times New Roman"/>
                <a:cs typeface="Times New Roman"/>
              </a:rPr>
              <a:t>kg/m</a:t>
            </a:r>
            <a:r>
              <a:rPr sz="1200" b="1" i="1" spc="7" baseline="38194" dirty="0">
                <a:latin typeface="Times New Roman"/>
                <a:cs typeface="Times New Roman"/>
              </a:rPr>
              <a:t>3</a:t>
            </a:r>
            <a:r>
              <a:rPr sz="1200" spc="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p</a:t>
            </a:r>
            <a:r>
              <a:rPr sz="1200" b="1" i="1" spc="270" baseline="-10416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=320 J/kg·C°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-5" dirty="0">
                <a:latin typeface="Times New Roman"/>
                <a:cs typeface="Times New Roman"/>
              </a:rPr>
              <a:t>between the </a:t>
            </a:r>
            <a:r>
              <a:rPr sz="1200" spc="-10" dirty="0">
                <a:latin typeface="Times New Roman"/>
                <a:cs typeface="Times New Roman"/>
              </a:rPr>
              <a:t>junction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the gas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h = 65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·C°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how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25" dirty="0">
                <a:latin typeface="Times New Roman"/>
                <a:cs typeface="Times New Roman"/>
              </a:rPr>
              <a:t>it  will </a:t>
            </a:r>
            <a:r>
              <a:rPr sz="1200" dirty="0">
                <a:latin typeface="Times New Roman"/>
                <a:cs typeface="Times New Roman"/>
              </a:rPr>
              <a:t>take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thermocouple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read </a:t>
            </a:r>
            <a:r>
              <a:rPr sz="1200" b="1" i="1" spc="-5" dirty="0">
                <a:latin typeface="Times New Roman"/>
                <a:cs typeface="Times New Roman"/>
              </a:rPr>
              <a:t>99 percent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initial </a:t>
            </a:r>
            <a:r>
              <a:rPr sz="1200" spc="-5" dirty="0">
                <a:latin typeface="Times New Roman"/>
                <a:cs typeface="Times New Roman"/>
              </a:rPr>
              <a:t>temperature</a:t>
            </a:r>
            <a:r>
              <a:rPr sz="1200" spc="-4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difference.</a:t>
            </a:r>
            <a:endParaRPr sz="1200">
              <a:latin typeface="Times New Roman"/>
              <a:cs typeface="Times New Roman"/>
            </a:endParaRPr>
          </a:p>
          <a:p>
            <a:pPr marL="38100" marR="31750" indent="1947545" algn="just">
              <a:lnSpc>
                <a:spcPct val="95700"/>
              </a:lnSpc>
              <a:spcBef>
                <a:spcPts val="10"/>
              </a:spcBef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38.5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sec 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4.2-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manufacturing </a:t>
            </a:r>
            <a:r>
              <a:rPr sz="1200" spc="-25" dirty="0">
                <a:latin typeface="Times New Roman"/>
                <a:cs typeface="Times New Roman"/>
              </a:rPr>
              <a:t>facility, </a:t>
            </a:r>
            <a:r>
              <a:rPr sz="1200" b="1" i="1" spc="-10" dirty="0">
                <a:latin typeface="Times New Roman"/>
                <a:cs typeface="Times New Roman"/>
              </a:rPr>
              <a:t>2in</a:t>
            </a:r>
            <a:r>
              <a:rPr sz="1200" spc="-10" dirty="0">
                <a:latin typeface="Times New Roman"/>
                <a:cs typeface="Times New Roman"/>
              </a:rPr>
              <a:t>-diameter  brass </a:t>
            </a:r>
            <a:r>
              <a:rPr sz="1200" spc="-25" dirty="0">
                <a:latin typeface="Times New Roman"/>
                <a:cs typeface="Times New Roman"/>
              </a:rPr>
              <a:t>balls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k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64.1 </a:t>
            </a:r>
            <a:r>
              <a:rPr sz="1200" b="1" i="1" spc="-5" dirty="0">
                <a:latin typeface="Times New Roman"/>
                <a:cs typeface="Times New Roman"/>
              </a:rPr>
              <a:t>Btu/h </a:t>
            </a:r>
            <a:r>
              <a:rPr sz="1200" b="1" i="1" dirty="0">
                <a:latin typeface="Times New Roman"/>
                <a:cs typeface="Times New Roman"/>
              </a:rPr>
              <a:t>·ft·F°, </a:t>
            </a:r>
            <a:r>
              <a:rPr sz="1200" b="1" i="1" spc="-5" dirty="0">
                <a:latin typeface="Times New Roman"/>
                <a:cs typeface="Times New Roman"/>
              </a:rPr>
              <a:t>ρ = 532 </a:t>
            </a:r>
            <a:r>
              <a:rPr sz="1200" b="1" i="1" dirty="0">
                <a:latin typeface="Times New Roman"/>
                <a:cs typeface="Times New Roman"/>
              </a:rPr>
              <a:t>lbm/ft</a:t>
            </a:r>
            <a:r>
              <a:rPr sz="1200" b="1" i="1" baseline="38194" dirty="0">
                <a:latin typeface="Times New Roman"/>
                <a:cs typeface="Times New Roman"/>
              </a:rPr>
              <a:t>3</a:t>
            </a:r>
            <a:r>
              <a:rPr sz="1200" b="1" i="1" dirty="0">
                <a:latin typeface="Times New Roman"/>
                <a:cs typeface="Times New Roman"/>
              </a:rPr>
              <a:t>,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10" dirty="0">
                <a:latin typeface="Times New Roman"/>
                <a:cs typeface="Times New Roman"/>
              </a:rPr>
              <a:t>Cp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0.092 Btu/lbm·F°</a:t>
            </a:r>
            <a:r>
              <a:rPr sz="1200" dirty="0">
                <a:latin typeface="Times New Roman"/>
                <a:cs typeface="Times New Roman"/>
              </a:rPr>
              <a:t>) </a:t>
            </a:r>
            <a:r>
              <a:rPr sz="1200" spc="-30" dirty="0">
                <a:latin typeface="Times New Roman"/>
                <a:cs typeface="Times New Roman"/>
              </a:rPr>
              <a:t>initially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250F°  </a:t>
            </a:r>
            <a:r>
              <a:rPr sz="1200" spc="-5" dirty="0">
                <a:latin typeface="Times New Roman"/>
                <a:cs typeface="Times New Roman"/>
              </a:rPr>
              <a:t>are cooled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bath at </a:t>
            </a:r>
            <a:r>
              <a:rPr sz="1200" b="1" i="1" spc="-5" dirty="0">
                <a:latin typeface="Times New Roman"/>
                <a:cs typeface="Times New Roman"/>
              </a:rPr>
              <a:t>120F°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period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5" dirty="0">
                <a:latin typeface="Times New Roman"/>
                <a:cs typeface="Times New Roman"/>
              </a:rPr>
              <a:t>2min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5" dirty="0">
                <a:latin typeface="Times New Roman"/>
                <a:cs typeface="Times New Roman"/>
              </a:rPr>
              <a:t>rate of </a:t>
            </a:r>
            <a:r>
              <a:rPr sz="1200" b="1" i="1" spc="-5" dirty="0">
                <a:latin typeface="Times New Roman"/>
                <a:cs typeface="Times New Roman"/>
              </a:rPr>
              <a:t>120 balls per </a:t>
            </a:r>
            <a:r>
              <a:rPr sz="1200" b="1" i="1" dirty="0">
                <a:latin typeface="Times New Roman"/>
                <a:cs typeface="Times New Roman"/>
              </a:rPr>
              <a:t>minute</a:t>
            </a:r>
            <a:r>
              <a:rPr sz="1200" dirty="0">
                <a:latin typeface="Times New Roman"/>
                <a:cs typeface="Times New Roman"/>
              </a:rPr>
              <a:t>. If </a:t>
            </a:r>
            <a:r>
              <a:rPr sz="1200" spc="-5" dirty="0">
                <a:latin typeface="Times New Roman"/>
                <a:cs typeface="Times New Roman"/>
              </a:rPr>
              <a:t>the  convection </a:t>
            </a:r>
            <a:r>
              <a:rPr sz="1200" spc="-1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42 Btu/h·  </a:t>
            </a:r>
            <a:r>
              <a:rPr sz="1200" b="1" i="1" dirty="0">
                <a:latin typeface="Times New Roman"/>
                <a:cs typeface="Times New Roman"/>
              </a:rPr>
              <a:t>ft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·F°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balls  </a:t>
            </a:r>
            <a:r>
              <a:rPr sz="1200" spc="-10" dirty="0">
                <a:latin typeface="Times New Roman"/>
                <a:cs typeface="Times New Roman"/>
              </a:rPr>
              <a:t>after </a:t>
            </a:r>
            <a:r>
              <a:rPr sz="1200" spc="-15" dirty="0">
                <a:latin typeface="Times New Roman"/>
                <a:cs typeface="Times New Roman"/>
              </a:rPr>
              <a:t>cooling and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rate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10" dirty="0">
                <a:latin typeface="Times New Roman"/>
                <a:cs typeface="Times New Roman"/>
              </a:rPr>
              <a:t>heat needs 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removed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order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keep </a:t>
            </a:r>
            <a:r>
              <a:rPr sz="1200" spc="-10" dirty="0">
                <a:latin typeface="Times New Roman"/>
                <a:cs typeface="Times New Roman"/>
              </a:rPr>
              <a:t>its  </a:t>
            </a:r>
            <a:r>
              <a:rPr sz="1200" spc="-5" dirty="0">
                <a:latin typeface="Times New Roman"/>
                <a:cs typeface="Times New Roman"/>
              </a:rPr>
              <a:t>temperature constant at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120F°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991869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166F°, 1196</a:t>
            </a:r>
            <a:r>
              <a:rPr sz="1200" b="1" i="1" spc="6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Btu/min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0483" y="5947155"/>
            <a:ext cx="3181350" cy="392493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63500" marR="55880" algn="just">
              <a:lnSpc>
                <a:spcPct val="96200"/>
              </a:lnSpc>
              <a:spcBef>
                <a:spcPts val="15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4.3-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warm up </a:t>
            </a:r>
            <a:r>
              <a:rPr sz="1200" spc="-10" dirty="0">
                <a:latin typeface="Times New Roman"/>
                <a:cs typeface="Times New Roman"/>
              </a:rPr>
              <a:t>some </a:t>
            </a:r>
            <a:r>
              <a:rPr sz="1200" spc="-35" dirty="0">
                <a:latin typeface="Times New Roman"/>
                <a:cs typeface="Times New Roman"/>
              </a:rPr>
              <a:t>milk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baby,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mother  </a:t>
            </a:r>
            <a:r>
              <a:rPr sz="1200" dirty="0">
                <a:latin typeface="Times New Roman"/>
                <a:cs typeface="Times New Roman"/>
              </a:rPr>
              <a:t>pours </a:t>
            </a:r>
            <a:r>
              <a:rPr sz="1200" spc="-35" dirty="0">
                <a:latin typeface="Times New Roman"/>
                <a:cs typeface="Times New Roman"/>
              </a:rPr>
              <a:t>milk </a:t>
            </a:r>
            <a:r>
              <a:rPr sz="1200" spc="-15" dirty="0">
                <a:latin typeface="Times New Roman"/>
                <a:cs typeface="Times New Roman"/>
              </a:rPr>
              <a:t>into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thin-walled </a:t>
            </a:r>
            <a:r>
              <a:rPr sz="1200" spc="-15" dirty="0">
                <a:latin typeface="Times New Roman"/>
                <a:cs typeface="Times New Roman"/>
              </a:rPr>
              <a:t>glass </a:t>
            </a:r>
            <a:r>
              <a:rPr sz="1200" spc="-5" dirty="0">
                <a:latin typeface="Times New Roman"/>
                <a:cs typeface="Times New Roman"/>
              </a:rPr>
              <a:t>whose  </a:t>
            </a:r>
            <a:r>
              <a:rPr sz="1200" spc="-15" dirty="0">
                <a:latin typeface="Times New Roman"/>
                <a:cs typeface="Times New Roman"/>
              </a:rPr>
              <a:t>diameter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6cm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height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5" dirty="0">
                <a:latin typeface="Times New Roman"/>
                <a:cs typeface="Times New Roman"/>
              </a:rPr>
              <a:t>milk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glass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7cm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She </a:t>
            </a:r>
            <a:r>
              <a:rPr sz="1200" spc="-5" dirty="0">
                <a:latin typeface="Times New Roman"/>
                <a:cs typeface="Times New Roman"/>
              </a:rPr>
              <a:t>then </a:t>
            </a:r>
            <a:r>
              <a:rPr sz="1200" spc="-15" dirty="0">
                <a:latin typeface="Times New Roman"/>
                <a:cs typeface="Times New Roman"/>
              </a:rPr>
              <a:t>places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glass into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10" dirty="0">
                <a:latin typeface="Times New Roman"/>
                <a:cs typeface="Times New Roman"/>
              </a:rPr>
              <a:t>large </a:t>
            </a:r>
            <a:r>
              <a:rPr sz="1200" spc="-5" dirty="0">
                <a:latin typeface="Times New Roman"/>
                <a:cs typeface="Times New Roman"/>
              </a:rPr>
              <a:t>pan </a:t>
            </a:r>
            <a:r>
              <a:rPr sz="1200" spc="-35" dirty="0">
                <a:latin typeface="Times New Roman"/>
                <a:cs typeface="Times New Roman"/>
              </a:rPr>
              <a:t>filled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hot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60C°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35" dirty="0">
                <a:latin typeface="Times New Roman"/>
                <a:cs typeface="Times New Roman"/>
              </a:rPr>
              <a:t>milk 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stirred </a:t>
            </a:r>
            <a:r>
              <a:rPr sz="1200" spc="-10" dirty="0">
                <a:latin typeface="Times New Roman"/>
                <a:cs typeface="Times New Roman"/>
              </a:rPr>
              <a:t>constantly, so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15" dirty="0">
                <a:latin typeface="Times New Roman"/>
                <a:cs typeface="Times New Roman"/>
              </a:rPr>
              <a:t>uniform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20" dirty="0">
                <a:latin typeface="Times New Roman"/>
                <a:cs typeface="Times New Roman"/>
              </a:rPr>
              <a:t>all </a:t>
            </a:r>
            <a:r>
              <a:rPr sz="1200" spc="-15" dirty="0">
                <a:latin typeface="Times New Roman"/>
                <a:cs typeface="Times New Roman"/>
              </a:rPr>
              <a:t>times.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transfer 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-5" dirty="0">
                <a:latin typeface="Times New Roman"/>
                <a:cs typeface="Times New Roman"/>
              </a:rPr>
              <a:t>between the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glass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120 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·C°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how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25" dirty="0">
                <a:latin typeface="Times New Roman"/>
                <a:cs typeface="Times New Roman"/>
              </a:rPr>
              <a:t>it will </a:t>
            </a:r>
            <a:r>
              <a:rPr sz="1200" dirty="0">
                <a:latin typeface="Times New Roman"/>
                <a:cs typeface="Times New Roman"/>
              </a:rPr>
              <a:t>take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35" dirty="0">
                <a:latin typeface="Times New Roman"/>
                <a:cs typeface="Times New Roman"/>
              </a:rPr>
              <a:t>milk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warm up from </a:t>
            </a:r>
            <a:r>
              <a:rPr sz="1200" b="1" i="1" spc="-5" dirty="0">
                <a:latin typeface="Times New Roman"/>
                <a:cs typeface="Times New Roman"/>
              </a:rPr>
              <a:t>3C°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38C°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Take </a:t>
            </a:r>
            <a:r>
              <a:rPr sz="1200" spc="-5" dirty="0">
                <a:latin typeface="Times New Roman"/>
                <a:cs typeface="Times New Roman"/>
              </a:rPr>
              <a:t>the  properties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5" dirty="0">
                <a:latin typeface="Times New Roman"/>
                <a:cs typeface="Times New Roman"/>
              </a:rPr>
              <a:t>milk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k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0.607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</a:t>
            </a:r>
            <a:r>
              <a:rPr sz="1200" b="1" i="1" spc="165" dirty="0">
                <a:latin typeface="Times New Roman"/>
                <a:cs typeface="Times New Roman"/>
              </a:rPr>
              <a:t> </a:t>
            </a:r>
            <a:r>
              <a:rPr sz="1200" b="1" i="1" spc="-235" dirty="0">
                <a:latin typeface="Times New Roman"/>
                <a:cs typeface="Times New Roman"/>
              </a:rPr>
              <a:t>C</a:t>
            </a:r>
            <a:r>
              <a:rPr sz="1250" b="1" i="1" spc="-235" dirty="0">
                <a:latin typeface="Century Gothic"/>
                <a:cs typeface="Century Gothic"/>
              </a:rPr>
              <a:t></a:t>
            </a:r>
            <a:r>
              <a:rPr sz="1200" b="1" i="1" spc="-235" dirty="0">
                <a:latin typeface="Times New Roman"/>
                <a:cs typeface="Times New Roman"/>
              </a:rPr>
              <a:t>,</a:t>
            </a:r>
            <a:endParaRPr sz="1200">
              <a:latin typeface="Times New Roman"/>
              <a:cs typeface="Times New Roman"/>
            </a:endParaRPr>
          </a:p>
          <a:p>
            <a:pPr marL="63500" marR="55880" algn="just">
              <a:lnSpc>
                <a:spcPct val="95500"/>
              </a:lnSpc>
              <a:spcBef>
                <a:spcPts val="30"/>
              </a:spcBef>
            </a:pPr>
            <a:r>
              <a:rPr sz="1250" b="1" i="1" spc="-375" dirty="0">
                <a:latin typeface="Century Gothic"/>
                <a:cs typeface="Century Gothic"/>
              </a:rPr>
              <a:t></a:t>
            </a:r>
            <a:r>
              <a:rPr sz="1250" b="1" i="1" spc="45" dirty="0">
                <a:latin typeface="Century Gothic"/>
                <a:cs typeface="Century Gothic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 998 </a:t>
            </a:r>
            <a:r>
              <a:rPr sz="1200" b="1" i="1" spc="5" dirty="0">
                <a:latin typeface="Times New Roman"/>
                <a:cs typeface="Times New Roman"/>
              </a:rPr>
              <a:t>kg/m</a:t>
            </a:r>
            <a:r>
              <a:rPr sz="1200" b="1" i="1" spc="7" baseline="38194" dirty="0">
                <a:latin typeface="Times New Roman"/>
                <a:cs typeface="Times New Roman"/>
              </a:rPr>
              <a:t>3</a:t>
            </a:r>
            <a:r>
              <a:rPr sz="1200" b="1" i="1" spc="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4.182 </a:t>
            </a:r>
            <a:r>
              <a:rPr sz="1200" b="1" i="1" spc="-5" dirty="0">
                <a:latin typeface="Times New Roman"/>
                <a:cs typeface="Times New Roman"/>
              </a:rPr>
              <a:t>kJ/kg · </a:t>
            </a:r>
            <a:r>
              <a:rPr sz="1200" b="1" i="1" spc="-315" dirty="0">
                <a:latin typeface="Times New Roman"/>
                <a:cs typeface="Times New Roman"/>
              </a:rPr>
              <a:t>C</a:t>
            </a:r>
            <a:r>
              <a:rPr sz="1250" b="1" i="1" spc="-315" dirty="0">
                <a:latin typeface="Century Gothic"/>
                <a:cs typeface="Century Gothic"/>
              </a:rPr>
              <a:t> </a:t>
            </a:r>
            <a:r>
              <a:rPr sz="1200" dirty="0">
                <a:latin typeface="Times New Roman"/>
                <a:cs typeface="Times New Roman"/>
              </a:rPr>
              <a:t>). </a:t>
            </a:r>
            <a:r>
              <a:rPr sz="1200" spc="-135" dirty="0">
                <a:latin typeface="Times New Roman"/>
                <a:cs typeface="Times New Roman"/>
              </a:rPr>
              <a:t>Can 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5" dirty="0">
                <a:latin typeface="Times New Roman"/>
                <a:cs typeface="Times New Roman"/>
              </a:rPr>
              <a:t>milk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case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5" dirty="0">
                <a:latin typeface="Times New Roman"/>
                <a:cs typeface="Times New Roman"/>
              </a:rPr>
              <a:t>treated </a:t>
            </a:r>
            <a:r>
              <a:rPr sz="1200" spc="-5" dirty="0">
                <a:latin typeface="Times New Roman"/>
                <a:cs typeface="Times New Roman"/>
              </a:rPr>
              <a:t>as a </a:t>
            </a:r>
            <a:r>
              <a:rPr sz="1200" spc="-20" dirty="0">
                <a:latin typeface="Times New Roman"/>
                <a:cs typeface="Times New Roman"/>
              </a:rPr>
              <a:t>lumped  </a:t>
            </a:r>
            <a:r>
              <a:rPr sz="1200" spc="-15" dirty="0">
                <a:latin typeface="Times New Roman"/>
                <a:cs typeface="Times New Roman"/>
              </a:rPr>
              <a:t>system? </a:t>
            </a:r>
            <a:r>
              <a:rPr sz="1200" spc="-30" dirty="0">
                <a:latin typeface="Times New Roman"/>
                <a:cs typeface="Times New Roman"/>
              </a:rPr>
              <a:t>Why? 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5.8</a:t>
            </a:r>
            <a:r>
              <a:rPr sz="1200" b="1" i="1" spc="-2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5" dirty="0">
                <a:solidFill>
                  <a:srgbClr val="F50795"/>
                </a:solidFill>
                <a:latin typeface="Times New Roman"/>
                <a:cs typeface="Times New Roman"/>
              </a:rPr>
              <a:t>min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50">
              <a:latin typeface="Times New Roman"/>
              <a:cs typeface="Times New Roman"/>
            </a:endParaRPr>
          </a:p>
          <a:p>
            <a:pPr marL="63500" marR="53975" algn="just">
              <a:lnSpc>
                <a:spcPct val="96400"/>
              </a:lnSpc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4.4- </a:t>
            </a:r>
            <a:r>
              <a:rPr sz="1200" dirty="0">
                <a:latin typeface="Times New Roman"/>
                <a:cs typeface="Times New Roman"/>
              </a:rPr>
              <a:t>In order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cool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cola </a:t>
            </a:r>
            <a:r>
              <a:rPr sz="1200" spc="-15" dirty="0">
                <a:latin typeface="Times New Roman"/>
                <a:cs typeface="Times New Roman"/>
              </a:rPr>
              <a:t>drink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can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b="1" i="1" spc="-5" dirty="0">
                <a:latin typeface="Times New Roman"/>
                <a:cs typeface="Times New Roman"/>
              </a:rPr>
              <a:t>80F°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5in </a:t>
            </a:r>
            <a:r>
              <a:rPr sz="1200" spc="-20" dirty="0">
                <a:latin typeface="Times New Roman"/>
                <a:cs typeface="Times New Roman"/>
              </a:rPr>
              <a:t>high </a:t>
            </a:r>
            <a:r>
              <a:rPr sz="1200" spc="-15" dirty="0">
                <a:latin typeface="Times New Roman"/>
                <a:cs typeface="Times New Roman"/>
              </a:rPr>
              <a:t>and has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15" dirty="0">
                <a:latin typeface="Times New Roman"/>
                <a:cs typeface="Times New Roman"/>
              </a:rPr>
              <a:t>diameter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2.5in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person takes </a:t>
            </a:r>
            <a:r>
              <a:rPr sz="1200" spc="-5" dirty="0">
                <a:latin typeface="Times New Roman"/>
                <a:cs typeface="Times New Roman"/>
              </a:rPr>
              <a:t>the can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5" dirty="0">
                <a:latin typeface="Times New Roman"/>
                <a:cs typeface="Times New Roman"/>
              </a:rPr>
              <a:t>starts </a:t>
            </a:r>
            <a:r>
              <a:rPr sz="1200" spc="-20" dirty="0">
                <a:latin typeface="Times New Roman"/>
                <a:cs typeface="Times New Roman"/>
              </a:rPr>
              <a:t>shaking </a:t>
            </a:r>
            <a:r>
              <a:rPr sz="1200" spc="-25" dirty="0">
                <a:latin typeface="Times New Roman"/>
                <a:cs typeface="Times New Roman"/>
              </a:rPr>
              <a:t>it 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iced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chest </a:t>
            </a:r>
            <a:r>
              <a:rPr sz="1200" spc="-5" dirty="0">
                <a:latin typeface="Times New Roman"/>
                <a:cs typeface="Times New Roman"/>
              </a:rPr>
              <a:t>at  </a:t>
            </a:r>
            <a:r>
              <a:rPr sz="1200" b="1" i="1" spc="-5" dirty="0">
                <a:latin typeface="Times New Roman"/>
                <a:cs typeface="Times New Roman"/>
              </a:rPr>
              <a:t>32F°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drink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 assumed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uniform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20" dirty="0">
                <a:latin typeface="Times New Roman"/>
                <a:cs typeface="Times New Roman"/>
              </a:rPr>
              <a:t>all </a:t>
            </a:r>
            <a:r>
              <a:rPr sz="1200" spc="-15" dirty="0">
                <a:latin typeface="Times New Roman"/>
                <a:cs typeface="Times New Roman"/>
              </a:rPr>
              <a:t>times, </a:t>
            </a:r>
            <a:r>
              <a:rPr sz="1200" spc="-5" dirty="0">
                <a:latin typeface="Times New Roman"/>
                <a:cs typeface="Times New Roman"/>
              </a:rPr>
              <a:t>the properties  the </a:t>
            </a:r>
            <a:r>
              <a:rPr sz="1200" spc="-15" dirty="0">
                <a:latin typeface="Times New Roman"/>
                <a:cs typeface="Times New Roman"/>
              </a:rPr>
              <a:t>drink </a:t>
            </a:r>
            <a:r>
              <a:rPr sz="1200" spc="-5" dirty="0">
                <a:latin typeface="Times New Roman"/>
                <a:cs typeface="Times New Roman"/>
              </a:rPr>
              <a:t>are ( </a:t>
            </a:r>
            <a:r>
              <a:rPr sz="1250" b="1" i="1" spc="-375" dirty="0">
                <a:latin typeface="Century Gothic"/>
                <a:cs typeface="Century Gothic"/>
              </a:rPr>
              <a:t></a:t>
            </a:r>
            <a:r>
              <a:rPr sz="1250" b="1" i="1" spc="-25" dirty="0">
                <a:latin typeface="Century Gothic"/>
                <a:cs typeface="Century Gothic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62.22 lbm/ft</a:t>
            </a:r>
            <a:r>
              <a:rPr sz="1200" b="1" i="1" baseline="38194" dirty="0">
                <a:latin typeface="Times New Roman"/>
                <a:cs typeface="Times New Roman"/>
              </a:rPr>
              <a:t>3</a:t>
            </a:r>
            <a:r>
              <a:rPr sz="1200" b="1" i="1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r>
              <a:rPr sz="1200" b="1" i="1" spc="8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0.999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658111" y="4722367"/>
            <a:ext cx="2011680" cy="11247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89508" y="5389371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Prob.(4.2)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42003" y="754083"/>
            <a:ext cx="3132455" cy="109474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38100" marR="30480" algn="just">
              <a:lnSpc>
                <a:spcPct val="95700"/>
              </a:lnSpc>
              <a:spcBef>
                <a:spcPts val="155"/>
              </a:spcBef>
            </a:pPr>
            <a:r>
              <a:rPr sz="1200" b="1" i="1" spc="-5" dirty="0">
                <a:latin typeface="Times New Roman"/>
                <a:cs typeface="Times New Roman"/>
              </a:rPr>
              <a:t>Btu/lbm · </a:t>
            </a:r>
            <a:r>
              <a:rPr sz="1200" b="1" i="1" spc="-315" dirty="0">
                <a:latin typeface="Times New Roman"/>
                <a:cs typeface="Times New Roman"/>
              </a:rPr>
              <a:t>F</a:t>
            </a:r>
            <a:r>
              <a:rPr sz="1250" b="1" i="1" spc="-315" dirty="0">
                <a:latin typeface="Century Gothic"/>
                <a:cs typeface="Century Gothic"/>
              </a:rPr>
              <a:t>  </a:t>
            </a:r>
            <a:r>
              <a:rPr sz="1200" dirty="0">
                <a:latin typeface="Times New Roman"/>
                <a:cs typeface="Times New Roman"/>
              </a:rPr>
              <a:t>),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30" dirty="0">
                <a:latin typeface="Times New Roman"/>
                <a:cs typeface="Times New Roman"/>
              </a:rPr>
              <a:t>coefficient  </a:t>
            </a:r>
            <a:r>
              <a:rPr sz="1200" spc="-5" dirty="0">
                <a:latin typeface="Times New Roman"/>
                <a:cs typeface="Times New Roman"/>
              </a:rPr>
              <a:t>between the </a:t>
            </a:r>
            <a:r>
              <a:rPr sz="1200" spc="-15" dirty="0">
                <a:latin typeface="Times New Roman"/>
                <a:cs typeface="Times New Roman"/>
              </a:rPr>
              <a:t>iced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aluminum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b="1" i="1" spc="-5" dirty="0">
                <a:latin typeface="Times New Roman"/>
                <a:cs typeface="Times New Roman"/>
              </a:rPr>
              <a:t>30 Btu/h · </a:t>
            </a:r>
            <a:r>
              <a:rPr sz="1200" b="1" i="1" dirty="0">
                <a:latin typeface="Times New Roman"/>
                <a:cs typeface="Times New Roman"/>
              </a:rPr>
              <a:t>ft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·F°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20" dirty="0">
                <a:latin typeface="Times New Roman"/>
                <a:cs typeface="Times New Roman"/>
              </a:rPr>
              <a:t>Using </a:t>
            </a:r>
            <a:r>
              <a:rPr sz="1200" spc="-5" dirty="0">
                <a:latin typeface="Times New Roman"/>
                <a:cs typeface="Times New Roman"/>
              </a:rPr>
              <a:t>the properties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dirty="0">
                <a:latin typeface="Times New Roman"/>
                <a:cs typeface="Times New Roman"/>
              </a:rPr>
              <a:t>water 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drink, </a:t>
            </a:r>
            <a:r>
              <a:rPr sz="1200" spc="-10" dirty="0">
                <a:latin typeface="Times New Roman"/>
                <a:cs typeface="Times New Roman"/>
              </a:rPr>
              <a:t>estimate </a:t>
            </a:r>
            <a:r>
              <a:rPr sz="1200" spc="-5" dirty="0">
                <a:latin typeface="Times New Roman"/>
                <a:cs typeface="Times New Roman"/>
              </a:rPr>
              <a:t>how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25" dirty="0">
                <a:latin typeface="Times New Roman"/>
                <a:cs typeface="Times New Roman"/>
              </a:rPr>
              <a:t>it will </a:t>
            </a:r>
            <a:r>
              <a:rPr sz="1200" dirty="0">
                <a:latin typeface="Times New Roman"/>
                <a:cs typeface="Times New Roman"/>
              </a:rPr>
              <a:t>take </a:t>
            </a:r>
            <a:r>
              <a:rPr sz="1200" spc="-10" dirty="0">
                <a:latin typeface="Times New Roman"/>
                <a:cs typeface="Times New Roman"/>
              </a:rPr>
              <a:t>for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canned drink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cool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45F°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945639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406</a:t>
            </a:r>
            <a:r>
              <a:rPr sz="1200" b="1" i="1" spc="3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sec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16603" y="3213100"/>
            <a:ext cx="3186430" cy="459168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3500" marR="55880" algn="just">
              <a:lnSpc>
                <a:spcPct val="95800"/>
              </a:lnSpc>
              <a:spcBef>
                <a:spcPts val="160"/>
              </a:spcBef>
              <a:tabLst>
                <a:tab pos="1931670" algn="l"/>
              </a:tabLst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4.5-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1000W </a:t>
            </a:r>
            <a:r>
              <a:rPr sz="1200" spc="-10" dirty="0">
                <a:latin typeface="Times New Roman"/>
                <a:cs typeface="Times New Roman"/>
              </a:rPr>
              <a:t>iron </a:t>
            </a:r>
            <a:r>
              <a:rPr sz="1200" spc="-5" dirty="0">
                <a:latin typeface="Times New Roman"/>
                <a:cs typeface="Times New Roman"/>
              </a:rPr>
              <a:t>whose </a:t>
            </a:r>
            <a:r>
              <a:rPr sz="1200" spc="-15" dirty="0">
                <a:latin typeface="Times New Roman"/>
                <a:cs typeface="Times New Roman"/>
              </a:rPr>
              <a:t>base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15" dirty="0">
                <a:latin typeface="Times New Roman"/>
                <a:cs typeface="Times New Roman"/>
              </a:rPr>
              <a:t>made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0.5cm</a:t>
            </a:r>
            <a:r>
              <a:rPr sz="1200" spc="-5" dirty="0">
                <a:latin typeface="Times New Roman"/>
                <a:cs typeface="Times New Roman"/>
              </a:rPr>
              <a:t>-thick </a:t>
            </a:r>
            <a:r>
              <a:rPr sz="1200" spc="-25" dirty="0">
                <a:latin typeface="Times New Roman"/>
                <a:cs typeface="Times New Roman"/>
              </a:rPr>
              <a:t>aluminum </a:t>
            </a:r>
            <a:r>
              <a:rPr sz="1200" spc="-20" dirty="0">
                <a:latin typeface="Times New Roman"/>
                <a:cs typeface="Times New Roman"/>
              </a:rPr>
              <a:t>alloy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ρ = 2770  </a:t>
            </a:r>
            <a:r>
              <a:rPr sz="1200" b="1" i="1" spc="5" dirty="0">
                <a:latin typeface="Times New Roman"/>
                <a:cs typeface="Times New Roman"/>
              </a:rPr>
              <a:t>kg/m</a:t>
            </a:r>
            <a:r>
              <a:rPr sz="1200" b="1" i="1" spc="7" baseline="38194" dirty="0">
                <a:latin typeface="Times New Roman"/>
                <a:cs typeface="Times New Roman"/>
              </a:rPr>
              <a:t>3</a:t>
            </a:r>
            <a:r>
              <a:rPr sz="1200" b="1" i="1" spc="5" dirty="0">
                <a:latin typeface="Times New Roman"/>
                <a:cs typeface="Times New Roman"/>
              </a:rPr>
              <a:t>, </a:t>
            </a:r>
            <a:r>
              <a:rPr sz="1200" b="1" i="1" spc="-10" dirty="0">
                <a:latin typeface="Times New Roman"/>
                <a:cs typeface="Times New Roman"/>
              </a:rPr>
              <a:t>Cp </a:t>
            </a:r>
            <a:r>
              <a:rPr sz="1200" b="1" i="1" spc="-5" dirty="0">
                <a:latin typeface="Times New Roman"/>
                <a:cs typeface="Times New Roman"/>
              </a:rPr>
              <a:t>= 875 J/kg·C°, α = 7.3×10</a:t>
            </a:r>
            <a:r>
              <a:rPr sz="1200" b="1" i="1" spc="-7" baseline="38194" dirty="0">
                <a:latin typeface="Times New Roman"/>
                <a:cs typeface="Times New Roman"/>
              </a:rPr>
              <a:t>-5 </a:t>
            </a:r>
            <a:r>
              <a:rPr sz="1200" b="1" i="1" dirty="0">
                <a:latin typeface="Times New Roman"/>
                <a:cs typeface="Times New Roman"/>
              </a:rPr>
              <a:t>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/s</a:t>
            </a:r>
            <a:r>
              <a:rPr sz="1200" dirty="0">
                <a:latin typeface="Times New Roman"/>
                <a:cs typeface="Times New Roman"/>
              </a:rPr>
              <a:t>). </a:t>
            </a: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base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15" dirty="0">
                <a:latin typeface="Times New Roman"/>
                <a:cs typeface="Times New Roman"/>
              </a:rPr>
              <a:t>has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b="1" i="1" spc="5" dirty="0">
                <a:latin typeface="Times New Roman"/>
                <a:cs typeface="Times New Roman"/>
              </a:rPr>
              <a:t>0.03m</a:t>
            </a:r>
            <a:r>
              <a:rPr sz="1200" b="1" i="1" spc="7" baseline="38194" dirty="0">
                <a:latin typeface="Times New Roman"/>
                <a:cs typeface="Times New Roman"/>
              </a:rPr>
              <a:t>2</a:t>
            </a:r>
            <a:r>
              <a:rPr sz="1200" spc="5" dirty="0">
                <a:latin typeface="Times New Roman"/>
                <a:cs typeface="Times New Roman"/>
              </a:rPr>
              <a:t>. </a:t>
            </a:r>
            <a:r>
              <a:rPr sz="1200" spc="-25" dirty="0">
                <a:latin typeface="Times New Roman"/>
                <a:cs typeface="Times New Roman"/>
              </a:rPr>
              <a:t>Initially,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iron </a:t>
            </a:r>
            <a:r>
              <a:rPr sz="1200" spc="-25" dirty="0">
                <a:latin typeface="Times New Roman"/>
                <a:cs typeface="Times New Roman"/>
              </a:rPr>
              <a:t>is in </a:t>
            </a:r>
            <a:r>
              <a:rPr sz="1200" spc="-10" dirty="0">
                <a:latin typeface="Times New Roman"/>
                <a:cs typeface="Times New Roman"/>
              </a:rPr>
              <a:t>thermal </a:t>
            </a:r>
            <a:r>
              <a:rPr sz="1200" spc="-20" dirty="0">
                <a:latin typeface="Times New Roman"/>
                <a:cs typeface="Times New Roman"/>
              </a:rPr>
              <a:t>equilibrium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25" dirty="0">
                <a:latin typeface="Times New Roman"/>
                <a:cs typeface="Times New Roman"/>
              </a:rPr>
              <a:t>ambient </a:t>
            </a:r>
            <a:r>
              <a:rPr sz="1200" spc="-20" dirty="0">
                <a:latin typeface="Times New Roman"/>
                <a:cs typeface="Times New Roman"/>
              </a:rPr>
              <a:t>air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22C°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Taking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transfer 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base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b="1" i="1" spc="-5" dirty="0">
                <a:latin typeface="Times New Roman"/>
                <a:cs typeface="Times New Roman"/>
              </a:rPr>
              <a:t>12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0" dirty="0">
                <a:latin typeface="Times New Roman"/>
                <a:cs typeface="Times New Roman"/>
              </a:rPr>
              <a:t>assuming </a:t>
            </a:r>
            <a:r>
              <a:rPr sz="1200" b="1" i="1" spc="-5" dirty="0">
                <a:latin typeface="Times New Roman"/>
                <a:cs typeface="Times New Roman"/>
              </a:rPr>
              <a:t>85 percent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 </a:t>
            </a:r>
            <a:r>
              <a:rPr sz="1200" spc="-5" dirty="0">
                <a:latin typeface="Times New Roman"/>
                <a:cs typeface="Times New Roman"/>
              </a:rPr>
              <a:t>generated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resistance </a:t>
            </a:r>
            <a:r>
              <a:rPr sz="1200" spc="-15" dirty="0">
                <a:latin typeface="Times New Roman"/>
                <a:cs typeface="Times New Roman"/>
              </a:rPr>
              <a:t>wires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transferred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how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25" dirty="0">
                <a:latin typeface="Times New Roman"/>
                <a:cs typeface="Times New Roman"/>
              </a:rPr>
              <a:t>it will </a:t>
            </a:r>
            <a:r>
              <a:rPr sz="1200" dirty="0">
                <a:latin typeface="Times New Roman"/>
                <a:cs typeface="Times New Roman"/>
              </a:rPr>
              <a:t>take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reach </a:t>
            </a:r>
            <a:r>
              <a:rPr sz="1200" b="1" i="1" spc="-5" dirty="0">
                <a:latin typeface="Times New Roman"/>
                <a:cs typeface="Times New Roman"/>
              </a:rPr>
              <a:t>140C°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Is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15" dirty="0">
                <a:latin typeface="Times New Roman"/>
                <a:cs typeface="Times New Roman"/>
              </a:rPr>
              <a:t>realistic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spc="-15" dirty="0">
                <a:latin typeface="Times New Roman"/>
                <a:cs typeface="Times New Roman"/>
              </a:rPr>
              <a:t>assume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uniform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20" dirty="0">
                <a:latin typeface="Times New Roman"/>
                <a:cs typeface="Times New Roman"/>
              </a:rPr>
              <a:t>all  </a:t>
            </a:r>
            <a:r>
              <a:rPr sz="1200" spc="-15" dirty="0">
                <a:latin typeface="Times New Roman"/>
                <a:cs typeface="Times New Roman"/>
              </a:rPr>
              <a:t>times?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51.8</a:t>
            </a:r>
            <a:r>
              <a:rPr sz="1200" b="1" i="1" spc="2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sec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63500" marR="55244" algn="just">
              <a:lnSpc>
                <a:spcPct val="95800"/>
              </a:lnSpc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4.6- </a:t>
            </a:r>
            <a:r>
              <a:rPr sz="1200" spc="-15" dirty="0">
                <a:latin typeface="Times New Roman"/>
                <a:cs typeface="Times New Roman"/>
              </a:rPr>
              <a:t>Stainless </a:t>
            </a:r>
            <a:r>
              <a:rPr sz="1200" dirty="0">
                <a:latin typeface="Times New Roman"/>
                <a:cs typeface="Times New Roman"/>
              </a:rPr>
              <a:t>steel </a:t>
            </a:r>
            <a:r>
              <a:rPr sz="1200" spc="-20" dirty="0">
                <a:latin typeface="Times New Roman"/>
                <a:cs typeface="Times New Roman"/>
              </a:rPr>
              <a:t>ball </a:t>
            </a:r>
            <a:r>
              <a:rPr sz="1200" spc="-15" dirty="0">
                <a:latin typeface="Times New Roman"/>
                <a:cs typeface="Times New Roman"/>
              </a:rPr>
              <a:t>bearings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ρ= </a:t>
            </a:r>
            <a:r>
              <a:rPr sz="1200" b="1" i="1" dirty="0">
                <a:latin typeface="Times New Roman"/>
                <a:cs typeface="Times New Roman"/>
              </a:rPr>
              <a:t>8085kg/m</a:t>
            </a:r>
            <a:r>
              <a:rPr sz="1200" b="1" i="1" baseline="38194" dirty="0">
                <a:latin typeface="Times New Roman"/>
                <a:cs typeface="Times New Roman"/>
              </a:rPr>
              <a:t>3</a:t>
            </a:r>
            <a:r>
              <a:rPr sz="1200" b="1" i="1" dirty="0">
                <a:latin typeface="Times New Roman"/>
                <a:cs typeface="Times New Roman"/>
              </a:rPr>
              <a:t>,  </a:t>
            </a:r>
            <a:r>
              <a:rPr sz="1200" b="1" i="1" spc="-5" dirty="0">
                <a:latin typeface="Times New Roman"/>
                <a:cs typeface="Times New Roman"/>
              </a:rPr>
              <a:t>k = </a:t>
            </a:r>
            <a:r>
              <a:rPr sz="1200" b="1" i="1" dirty="0">
                <a:latin typeface="Times New Roman"/>
                <a:cs typeface="Times New Roman"/>
              </a:rPr>
              <a:t>15.1 W/m·C°,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0.480 </a:t>
            </a:r>
            <a:r>
              <a:rPr sz="1200" b="1" i="1" spc="-5" dirty="0">
                <a:latin typeface="Times New Roman"/>
                <a:cs typeface="Times New Roman"/>
              </a:rPr>
              <a:t>kJ/kg·C°</a:t>
            </a:r>
            <a:r>
              <a:rPr sz="1200" spc="-5" dirty="0">
                <a:latin typeface="Times New Roman"/>
                <a:cs typeface="Times New Roman"/>
              </a:rPr>
              <a:t>)  </a:t>
            </a:r>
            <a:r>
              <a:rPr sz="1200" spc="-25" dirty="0">
                <a:latin typeface="Times New Roman"/>
                <a:cs typeface="Times New Roman"/>
              </a:rPr>
              <a:t>having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diameter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1.2cm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cooled </a:t>
            </a:r>
            <a:r>
              <a:rPr sz="1200" spc="-25" dirty="0">
                <a:latin typeface="Times New Roman"/>
                <a:cs typeface="Times New Roman"/>
              </a:rPr>
              <a:t>in  </a:t>
            </a:r>
            <a:r>
              <a:rPr sz="1200" dirty="0">
                <a:latin typeface="Times New Roman"/>
                <a:cs typeface="Times New Roman"/>
              </a:rPr>
              <a:t>water.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balls </a:t>
            </a:r>
            <a:r>
              <a:rPr sz="1200" spc="-20" dirty="0">
                <a:latin typeface="Times New Roman"/>
                <a:cs typeface="Times New Roman"/>
              </a:rPr>
              <a:t>leave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oven at a </a:t>
            </a:r>
            <a:r>
              <a:rPr sz="1200" spc="-15" dirty="0">
                <a:latin typeface="Times New Roman"/>
                <a:cs typeface="Times New Roman"/>
              </a:rPr>
              <a:t>uniform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900C°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are exposed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at  </a:t>
            </a:r>
            <a:r>
              <a:rPr sz="1200" b="1" i="1" spc="-5" dirty="0">
                <a:latin typeface="Times New Roman"/>
                <a:cs typeface="Times New Roman"/>
              </a:rPr>
              <a:t>30C°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5" dirty="0">
                <a:latin typeface="Times New Roman"/>
                <a:cs typeface="Times New Roman"/>
              </a:rPr>
              <a:t>while </a:t>
            </a:r>
            <a:r>
              <a:rPr sz="1200" spc="-10" dirty="0">
                <a:latin typeface="Times New Roman"/>
                <a:cs typeface="Times New Roman"/>
              </a:rPr>
              <a:t>before </a:t>
            </a:r>
            <a:r>
              <a:rPr sz="1200" spc="-5" dirty="0">
                <a:latin typeface="Times New Roman"/>
                <a:cs typeface="Times New Roman"/>
              </a:rPr>
              <a:t>they are </a:t>
            </a:r>
            <a:r>
              <a:rPr sz="1200" dirty="0">
                <a:latin typeface="Times New Roman"/>
                <a:cs typeface="Times New Roman"/>
              </a:rPr>
              <a:t>dropped </a:t>
            </a:r>
            <a:r>
              <a:rPr sz="1200" spc="-15" dirty="0">
                <a:latin typeface="Times New Roman"/>
                <a:cs typeface="Times New Roman"/>
              </a:rPr>
              <a:t>into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dirty="0">
                <a:latin typeface="Times New Roman"/>
                <a:cs typeface="Times New Roman"/>
              </a:rPr>
              <a:t>water. If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balls is </a:t>
            </a:r>
            <a:r>
              <a:rPr sz="1200" spc="-5" dirty="0">
                <a:latin typeface="Times New Roman"/>
                <a:cs typeface="Times New Roman"/>
              </a:rPr>
              <a:t>not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25" dirty="0">
                <a:latin typeface="Times New Roman"/>
                <a:cs typeface="Times New Roman"/>
              </a:rPr>
              <a:t>fall  </a:t>
            </a:r>
            <a:r>
              <a:rPr sz="1200" spc="-15" dirty="0">
                <a:latin typeface="Times New Roman"/>
                <a:cs typeface="Times New Roman"/>
              </a:rPr>
              <a:t>below </a:t>
            </a:r>
            <a:r>
              <a:rPr sz="1200" b="1" i="1" spc="-5" dirty="0">
                <a:latin typeface="Times New Roman"/>
                <a:cs typeface="Times New Roman"/>
              </a:rPr>
              <a:t>850C° </a:t>
            </a:r>
            <a:r>
              <a:rPr sz="1200" spc="-5" dirty="0">
                <a:latin typeface="Times New Roman"/>
                <a:cs typeface="Times New Roman"/>
              </a:rPr>
              <a:t>prior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quenching 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 transfer </a:t>
            </a:r>
            <a:r>
              <a:rPr sz="1200" spc="-20" dirty="0">
                <a:latin typeface="Times New Roman"/>
                <a:cs typeface="Times New Roman"/>
              </a:rPr>
              <a:t>coefficient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125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·C°</a:t>
            </a:r>
            <a:r>
              <a:rPr sz="1200" dirty="0">
                <a:latin typeface="Times New Roman"/>
                <a:cs typeface="Times New Roman"/>
              </a:rPr>
              <a:t>, 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how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5" dirty="0">
                <a:latin typeface="Times New Roman"/>
                <a:cs typeface="Times New Roman"/>
              </a:rPr>
              <a:t>they can stand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air  </a:t>
            </a:r>
            <a:r>
              <a:rPr sz="1200" spc="-10" dirty="0">
                <a:latin typeface="Times New Roman"/>
                <a:cs typeface="Times New Roman"/>
              </a:rPr>
              <a:t>before </a:t>
            </a:r>
            <a:r>
              <a:rPr sz="1200" spc="-25" dirty="0">
                <a:latin typeface="Times New Roman"/>
                <a:cs typeface="Times New Roman"/>
              </a:rPr>
              <a:t>being </a:t>
            </a:r>
            <a:r>
              <a:rPr sz="1200" dirty="0">
                <a:latin typeface="Times New Roman"/>
                <a:cs typeface="Times New Roman"/>
              </a:rPr>
              <a:t>dropped </a:t>
            </a:r>
            <a:r>
              <a:rPr sz="1200" spc="-15" dirty="0">
                <a:latin typeface="Times New Roman"/>
                <a:cs typeface="Times New Roman"/>
              </a:rPr>
              <a:t>into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water.</a:t>
            </a:r>
            <a:endParaRPr sz="1200">
              <a:latin typeface="Times New Roman"/>
              <a:cs typeface="Times New Roman"/>
            </a:endParaRPr>
          </a:p>
          <a:p>
            <a:pPr marL="2050414" algn="just">
              <a:lnSpc>
                <a:spcPts val="139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3.7</a:t>
            </a:r>
            <a:r>
              <a:rPr sz="1200" b="1" i="1" spc="1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sec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42003" y="7943595"/>
            <a:ext cx="3131185" cy="19640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>
              <a:lnSpc>
                <a:spcPct val="95900"/>
              </a:lnSpc>
              <a:spcBef>
                <a:spcPts val="160"/>
              </a:spcBef>
              <a:tabLst>
                <a:tab pos="333375" algn="l"/>
                <a:tab pos="583565" algn="l"/>
                <a:tab pos="1073785" algn="l"/>
                <a:tab pos="1308735" algn="l"/>
                <a:tab pos="1631950" algn="l"/>
                <a:tab pos="2239645" algn="l"/>
                <a:tab pos="2630170" algn="l"/>
              </a:tabLst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4.7- </a:t>
            </a:r>
            <a:r>
              <a:rPr sz="1200" spc="-5" dirty="0">
                <a:latin typeface="Times New Roman"/>
                <a:cs typeface="Times New Roman"/>
              </a:rPr>
              <a:t>Carbon </a:t>
            </a:r>
            <a:r>
              <a:rPr sz="1200" dirty="0">
                <a:latin typeface="Times New Roman"/>
                <a:cs typeface="Times New Roman"/>
              </a:rPr>
              <a:t>steel </a:t>
            </a:r>
            <a:r>
              <a:rPr sz="1200" spc="-25" dirty="0">
                <a:latin typeface="Times New Roman"/>
                <a:cs typeface="Times New Roman"/>
              </a:rPr>
              <a:t>balls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ρ = 7833 </a:t>
            </a:r>
            <a:r>
              <a:rPr sz="1200" b="1" i="1" spc="5" dirty="0">
                <a:latin typeface="Times New Roman"/>
                <a:cs typeface="Times New Roman"/>
              </a:rPr>
              <a:t>kg/m</a:t>
            </a:r>
            <a:r>
              <a:rPr sz="1200" b="1" i="1" spc="7" baseline="38194" dirty="0">
                <a:latin typeface="Times New Roman"/>
                <a:cs typeface="Times New Roman"/>
              </a:rPr>
              <a:t>3</a:t>
            </a:r>
            <a:r>
              <a:rPr sz="1200" b="1" i="1" spc="5" dirty="0">
                <a:latin typeface="Times New Roman"/>
                <a:cs typeface="Times New Roman"/>
              </a:rPr>
              <a:t>, </a:t>
            </a:r>
            <a:r>
              <a:rPr sz="1200" b="1" i="1" spc="-5" dirty="0">
                <a:latin typeface="Times New Roman"/>
                <a:cs typeface="Times New Roman"/>
              </a:rPr>
              <a:t>k = 54  </a:t>
            </a:r>
            <a:r>
              <a:rPr sz="1200" b="1" i="1" dirty="0">
                <a:latin typeface="Times New Roman"/>
                <a:cs typeface="Times New Roman"/>
              </a:rPr>
              <a:t>W/m·C°,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=0.465 kJ/kg·C°, and α =1.474×10</a:t>
            </a:r>
            <a:r>
              <a:rPr sz="1200" b="1" i="1" spc="-7" baseline="38194" dirty="0">
                <a:latin typeface="Times New Roman"/>
                <a:cs typeface="Times New Roman"/>
              </a:rPr>
              <a:t>-6  </a:t>
            </a:r>
            <a:r>
              <a:rPr sz="1200" b="1" i="1" dirty="0">
                <a:latin typeface="Times New Roman"/>
                <a:cs typeface="Times New Roman"/>
              </a:rPr>
              <a:t>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/s</a:t>
            </a:r>
            <a:r>
              <a:rPr sz="1200" dirty="0">
                <a:latin typeface="Times New Roman"/>
                <a:cs typeface="Times New Roman"/>
              </a:rPr>
              <a:t>) </a:t>
            </a:r>
            <a:r>
              <a:rPr sz="1200" b="1" i="1" spc="5" dirty="0">
                <a:latin typeface="Times New Roman"/>
                <a:cs typeface="Times New Roman"/>
              </a:rPr>
              <a:t>8mm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diameter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15" dirty="0">
                <a:latin typeface="Times New Roman"/>
                <a:cs typeface="Times New Roman"/>
              </a:rPr>
              <a:t>annealed by heating  </a:t>
            </a:r>
            <a:r>
              <a:rPr sz="1200" spc="-5" dirty="0">
                <a:latin typeface="Times New Roman"/>
                <a:cs typeface="Times New Roman"/>
              </a:rPr>
              <a:t>them </a:t>
            </a:r>
            <a:r>
              <a:rPr sz="1200" spc="-20" dirty="0">
                <a:latin typeface="Times New Roman"/>
                <a:cs typeface="Times New Roman"/>
              </a:rPr>
              <a:t>first 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900C°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furnace and </a:t>
            </a:r>
            <a:r>
              <a:rPr sz="1200" spc="-5" dirty="0">
                <a:latin typeface="Times New Roman"/>
                <a:cs typeface="Times New Roman"/>
              </a:rPr>
              <a:t>then  </a:t>
            </a:r>
            <a:r>
              <a:rPr sz="1200" spc="-20" dirty="0">
                <a:latin typeface="Times New Roman"/>
                <a:cs typeface="Times New Roman"/>
              </a:rPr>
              <a:t>allowing </a:t>
            </a:r>
            <a:r>
              <a:rPr sz="1200" spc="-5" dirty="0">
                <a:latin typeface="Times New Roman"/>
                <a:cs typeface="Times New Roman"/>
              </a:rPr>
              <a:t>them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cool </a:t>
            </a:r>
            <a:r>
              <a:rPr sz="1200" spc="-15" dirty="0">
                <a:latin typeface="Times New Roman"/>
                <a:cs typeface="Times New Roman"/>
              </a:rPr>
              <a:t>slowly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100C° </a:t>
            </a:r>
            <a:r>
              <a:rPr sz="1200" spc="-25" dirty="0">
                <a:latin typeface="Times New Roman"/>
                <a:cs typeface="Times New Roman"/>
              </a:rPr>
              <a:t>in ambient  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-5" dirty="0">
                <a:latin typeface="Times New Roman"/>
                <a:cs typeface="Times New Roman"/>
              </a:rPr>
              <a:t>r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5" dirty="0">
                <a:latin typeface="Times New Roman"/>
                <a:cs typeface="Times New Roman"/>
              </a:rPr>
              <a:t>t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b="1" i="1" spc="-5" dirty="0">
                <a:latin typeface="Times New Roman"/>
                <a:cs typeface="Times New Roman"/>
              </a:rPr>
              <a:t>35</a:t>
            </a:r>
            <a:r>
              <a:rPr sz="1200" b="1" i="1" spc="-15" dirty="0">
                <a:latin typeface="Times New Roman"/>
                <a:cs typeface="Times New Roman"/>
              </a:rPr>
              <a:t>C</a:t>
            </a:r>
            <a:r>
              <a:rPr sz="1200" b="1" i="1" spc="-5" dirty="0">
                <a:latin typeface="Times New Roman"/>
                <a:cs typeface="Times New Roman"/>
              </a:rPr>
              <a:t>°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r>
              <a:rPr sz="1200" dirty="0">
                <a:latin typeface="Times New Roman"/>
                <a:cs typeface="Times New Roman"/>
              </a:rPr>
              <a:t>	I</a:t>
            </a:r>
            <a:r>
              <a:rPr sz="1200" spc="-5" dirty="0">
                <a:latin typeface="Times New Roman"/>
                <a:cs typeface="Times New Roman"/>
              </a:rPr>
              <a:t>f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v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5" dirty="0">
                <a:latin typeface="Times New Roman"/>
                <a:cs typeface="Times New Roman"/>
              </a:rPr>
              <a:t>ge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10" dirty="0">
                <a:latin typeface="Times New Roman"/>
                <a:cs typeface="Times New Roman"/>
              </a:rPr>
              <a:t>ea</a:t>
            </a:r>
            <a:r>
              <a:rPr sz="1200" spc="-5" dirty="0">
                <a:latin typeface="Times New Roman"/>
                <a:cs typeface="Times New Roman"/>
              </a:rPr>
              <a:t>t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dirty="0">
                <a:latin typeface="Times New Roman"/>
                <a:cs typeface="Times New Roman"/>
              </a:rPr>
              <a:t>r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15" dirty="0">
                <a:latin typeface="Times New Roman"/>
                <a:cs typeface="Times New Roman"/>
              </a:rPr>
              <a:t>s</a:t>
            </a:r>
            <a:r>
              <a:rPr sz="1200" spc="-45" dirty="0">
                <a:latin typeface="Times New Roman"/>
                <a:cs typeface="Times New Roman"/>
              </a:rPr>
              <a:t>f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r 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75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·C°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how </a:t>
            </a:r>
            <a:r>
              <a:rPr sz="1200" spc="-15" dirty="0">
                <a:latin typeface="Times New Roman"/>
                <a:cs typeface="Times New Roman"/>
              </a:rPr>
              <a:t>long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annealing </a:t>
            </a:r>
            <a:r>
              <a:rPr sz="1200" dirty="0">
                <a:latin typeface="Times New Roman"/>
                <a:cs typeface="Times New Roman"/>
              </a:rPr>
              <a:t>process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dirty="0">
                <a:latin typeface="Times New Roman"/>
                <a:cs typeface="Times New Roman"/>
              </a:rPr>
              <a:t>take. If </a:t>
            </a:r>
            <a:r>
              <a:rPr sz="1200" b="1" i="1" spc="-5" dirty="0">
                <a:latin typeface="Times New Roman"/>
                <a:cs typeface="Times New Roman"/>
              </a:rPr>
              <a:t>2500 balls are  to be annealed per hour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total </a:t>
            </a:r>
            <a:r>
              <a:rPr sz="1200" spc="5" dirty="0">
                <a:latin typeface="Times New Roman"/>
                <a:cs typeface="Times New Roman"/>
              </a:rPr>
              <a:t>rate  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25" dirty="0">
                <a:latin typeface="Times New Roman"/>
                <a:cs typeface="Times New Roman"/>
              </a:rPr>
              <a:t>balls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ambient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air.</a:t>
            </a:r>
            <a:endParaRPr sz="1200">
              <a:latin typeface="Times New Roman"/>
              <a:cs typeface="Times New Roman"/>
            </a:endParaRPr>
          </a:p>
          <a:p>
            <a:pPr marL="1327150">
              <a:lnSpc>
                <a:spcPts val="139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163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sec,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543</a:t>
            </a:r>
            <a:r>
              <a:rPr sz="1200" b="1" i="1" spc="8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W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111240" y="1826767"/>
            <a:ext cx="783336" cy="13289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345684" y="2807716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Prob.(4.4)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88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3631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Four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70196" y="463804"/>
            <a:ext cx="20345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Transient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2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95883" y="1798828"/>
            <a:ext cx="3134995" cy="24917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4.8- </a:t>
            </a:r>
            <a:r>
              <a:rPr sz="1200" spc="-20" dirty="0">
                <a:latin typeface="Times New Roman"/>
                <a:cs typeface="Times New Roman"/>
              </a:rPr>
              <a:t>An </a:t>
            </a:r>
            <a:r>
              <a:rPr sz="1200" spc="-10" dirty="0">
                <a:latin typeface="Times New Roman"/>
                <a:cs typeface="Times New Roman"/>
              </a:rPr>
              <a:t>electronic </a:t>
            </a:r>
            <a:r>
              <a:rPr sz="1200" spc="-15" dirty="0">
                <a:latin typeface="Times New Roman"/>
                <a:cs typeface="Times New Roman"/>
              </a:rPr>
              <a:t>device dissipating </a:t>
            </a:r>
            <a:r>
              <a:rPr sz="1200" b="1" i="1" spc="-5" dirty="0">
                <a:latin typeface="Times New Roman"/>
                <a:cs typeface="Times New Roman"/>
              </a:rPr>
              <a:t>30 W </a:t>
            </a:r>
            <a:r>
              <a:rPr sz="1200" spc="-15" dirty="0">
                <a:latin typeface="Times New Roman"/>
                <a:cs typeface="Times New Roman"/>
              </a:rPr>
              <a:t>has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spc="-20" dirty="0">
                <a:latin typeface="Times New Roman"/>
                <a:cs typeface="Times New Roman"/>
              </a:rPr>
              <a:t>mass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20g</a:t>
            </a:r>
            <a:r>
              <a:rPr sz="1200" spc="-5" dirty="0">
                <a:latin typeface="Times New Roman"/>
                <a:cs typeface="Times New Roman"/>
              </a:rPr>
              <a:t>, a </a:t>
            </a:r>
            <a:r>
              <a:rPr sz="1200" spc="-20" dirty="0">
                <a:latin typeface="Times New Roman"/>
                <a:cs typeface="Times New Roman"/>
              </a:rPr>
              <a:t>specific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850 J/kg 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5" dirty="0">
                <a:latin typeface="Times New Roman"/>
                <a:cs typeface="Times New Roman"/>
              </a:rPr>
              <a:t>5cm</a:t>
            </a:r>
            <a:r>
              <a:rPr sz="1200" b="1" i="1" spc="7" baseline="38194" dirty="0">
                <a:latin typeface="Times New Roman"/>
                <a:cs typeface="Times New Roman"/>
              </a:rPr>
              <a:t>2</a:t>
            </a:r>
            <a:r>
              <a:rPr sz="1200" spc="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device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lightly </a:t>
            </a:r>
            <a:r>
              <a:rPr sz="1200" spc="-5" dirty="0">
                <a:latin typeface="Times New Roman"/>
                <a:cs typeface="Times New Roman"/>
              </a:rPr>
              <a:t>used,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5" dirty="0">
                <a:latin typeface="Times New Roman"/>
                <a:cs typeface="Times New Roman"/>
              </a:rPr>
              <a:t>it is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b="1" i="1" spc="5" dirty="0">
                <a:latin typeface="Times New Roman"/>
                <a:cs typeface="Times New Roman"/>
              </a:rPr>
              <a:t>5min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then </a:t>
            </a:r>
            <a:r>
              <a:rPr sz="1200" spc="-10" dirty="0">
                <a:latin typeface="Times New Roman"/>
                <a:cs typeface="Times New Roman"/>
              </a:rPr>
              <a:t>off for several  </a:t>
            </a:r>
            <a:r>
              <a:rPr sz="1200" spc="-5" dirty="0">
                <a:latin typeface="Times New Roman"/>
                <a:cs typeface="Times New Roman"/>
              </a:rPr>
              <a:t>hours, </a:t>
            </a:r>
            <a:r>
              <a:rPr sz="1200" spc="-15" dirty="0">
                <a:latin typeface="Times New Roman"/>
                <a:cs typeface="Times New Roman"/>
              </a:rPr>
              <a:t>during </a:t>
            </a:r>
            <a:r>
              <a:rPr sz="1200" spc="-20" dirty="0">
                <a:latin typeface="Times New Roman"/>
                <a:cs typeface="Times New Roman"/>
              </a:rPr>
              <a:t>which  </a:t>
            </a:r>
            <a:r>
              <a:rPr sz="1200" spc="-25" dirty="0">
                <a:latin typeface="Times New Roman"/>
                <a:cs typeface="Times New Roman"/>
              </a:rPr>
              <a:t>it </a:t>
            </a:r>
            <a:r>
              <a:rPr sz="1200" spc="-5" dirty="0">
                <a:latin typeface="Times New Roman"/>
                <a:cs typeface="Times New Roman"/>
              </a:rPr>
              <a:t>cools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ambient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25C°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Taking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transfer  </a:t>
            </a:r>
            <a:r>
              <a:rPr sz="1200" spc="-20" dirty="0">
                <a:latin typeface="Times New Roman"/>
                <a:cs typeface="Times New Roman"/>
              </a:rPr>
              <a:t>coefficient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12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·C°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device </a:t>
            </a:r>
            <a:r>
              <a:rPr sz="1200" spc="-5" dirty="0">
                <a:latin typeface="Times New Roman"/>
                <a:cs typeface="Times New Roman"/>
              </a:rPr>
              <a:t>at the </a:t>
            </a:r>
            <a:r>
              <a:rPr sz="1200" spc="-15" dirty="0">
                <a:latin typeface="Times New Roman"/>
                <a:cs typeface="Times New Roman"/>
              </a:rPr>
              <a:t>end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i="1" spc="5" dirty="0">
                <a:latin typeface="Times New Roman"/>
                <a:cs typeface="Times New Roman"/>
              </a:rPr>
              <a:t>5-min </a:t>
            </a:r>
            <a:r>
              <a:rPr sz="1200" b="1" i="1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operating period. </a:t>
            </a:r>
            <a:r>
              <a:rPr sz="1200" spc="-20" dirty="0">
                <a:latin typeface="Times New Roman"/>
                <a:cs typeface="Times New Roman"/>
              </a:rPr>
              <a:t>What </a:t>
            </a:r>
            <a:r>
              <a:rPr sz="1200" spc="-10" dirty="0">
                <a:latin typeface="Times New Roman"/>
                <a:cs typeface="Times New Roman"/>
              </a:rPr>
              <a:t>would your answer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25" dirty="0">
                <a:latin typeface="Times New Roman"/>
                <a:cs typeface="Times New Roman"/>
              </a:rPr>
              <a:t>if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device </a:t>
            </a:r>
            <a:r>
              <a:rPr sz="1200" spc="-5" dirty="0">
                <a:latin typeface="Times New Roman"/>
                <a:cs typeface="Times New Roman"/>
              </a:rPr>
              <a:t>were </a:t>
            </a:r>
            <a:r>
              <a:rPr sz="1200" dirty="0">
                <a:latin typeface="Times New Roman"/>
                <a:cs typeface="Times New Roman"/>
              </a:rPr>
              <a:t>attached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25" dirty="0">
                <a:latin typeface="Times New Roman"/>
                <a:cs typeface="Times New Roman"/>
              </a:rPr>
              <a:t>aluminum </a:t>
            </a:r>
            <a:r>
              <a:rPr sz="1200" spc="-10" dirty="0">
                <a:latin typeface="Times New Roman"/>
                <a:cs typeface="Times New Roman"/>
              </a:rPr>
              <a:t>heat  </a:t>
            </a:r>
            <a:r>
              <a:rPr sz="1200" spc="-25" dirty="0">
                <a:latin typeface="Times New Roman"/>
                <a:cs typeface="Times New Roman"/>
              </a:rPr>
              <a:t>sink having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mass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200g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area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dirty="0">
                <a:latin typeface="Times New Roman"/>
                <a:cs typeface="Times New Roman"/>
              </a:rPr>
              <a:t>80cm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dirty="0">
                <a:latin typeface="Times New Roman"/>
                <a:cs typeface="Times New Roman"/>
              </a:rPr>
              <a:t>? </a:t>
            </a:r>
            <a:r>
              <a:rPr sz="1200" spc="-20" dirty="0">
                <a:latin typeface="Times New Roman"/>
                <a:cs typeface="Times New Roman"/>
              </a:rPr>
              <a:t>Assume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device 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25" dirty="0">
                <a:latin typeface="Times New Roman"/>
                <a:cs typeface="Times New Roman"/>
              </a:rPr>
              <a:t>sink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spc="-15" dirty="0">
                <a:latin typeface="Times New Roman"/>
                <a:cs typeface="Times New Roman"/>
              </a:rPr>
              <a:t>be nearly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isothermal.</a:t>
            </a:r>
            <a:endParaRPr sz="1200">
              <a:latin typeface="Times New Roman"/>
              <a:cs typeface="Times New Roman"/>
            </a:endParaRPr>
          </a:p>
          <a:p>
            <a:pPr marL="1308735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527.8C°,</a:t>
            </a:r>
            <a:r>
              <a:rPr sz="1200" b="1" i="1" spc="5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69.5C°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5883" y="4429252"/>
            <a:ext cx="3134995" cy="161353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7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4.9- </a:t>
            </a:r>
            <a:r>
              <a:rPr sz="1200" spc="-20" dirty="0">
                <a:latin typeface="Times New Roman"/>
                <a:cs typeface="Times New Roman"/>
              </a:rPr>
              <a:t>An </a:t>
            </a:r>
            <a:r>
              <a:rPr sz="1200" spc="-10" dirty="0">
                <a:latin typeface="Times New Roman"/>
                <a:cs typeface="Times New Roman"/>
              </a:rPr>
              <a:t>ordinary </a:t>
            </a:r>
            <a:r>
              <a:rPr sz="1200" spc="-5" dirty="0">
                <a:latin typeface="Times New Roman"/>
                <a:cs typeface="Times New Roman"/>
              </a:rPr>
              <a:t>egg 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10" dirty="0">
                <a:latin typeface="Times New Roman"/>
                <a:cs typeface="Times New Roman"/>
              </a:rPr>
              <a:t>approximated </a:t>
            </a:r>
            <a:r>
              <a:rPr sz="1200" spc="-5" dirty="0">
                <a:latin typeface="Times New Roman"/>
                <a:cs typeface="Times New Roman"/>
              </a:rPr>
              <a:t>as a  </a:t>
            </a:r>
            <a:r>
              <a:rPr sz="1200" b="1" i="1" dirty="0">
                <a:latin typeface="Times New Roman"/>
                <a:cs typeface="Times New Roman"/>
              </a:rPr>
              <a:t>5.5cm </a:t>
            </a:r>
            <a:r>
              <a:rPr sz="1200" spc="-15" dirty="0">
                <a:latin typeface="Times New Roman"/>
                <a:cs typeface="Times New Roman"/>
              </a:rPr>
              <a:t>diameter </a:t>
            </a:r>
            <a:r>
              <a:rPr sz="1200" spc="-10" dirty="0">
                <a:latin typeface="Times New Roman"/>
                <a:cs typeface="Times New Roman"/>
              </a:rPr>
              <a:t>sphere </a:t>
            </a:r>
            <a:r>
              <a:rPr sz="1200" spc="-5" dirty="0">
                <a:latin typeface="Times New Roman"/>
                <a:cs typeface="Times New Roman"/>
              </a:rPr>
              <a:t>whose properties are  </a:t>
            </a:r>
            <a:r>
              <a:rPr sz="1200" spc="-10" dirty="0">
                <a:latin typeface="Times New Roman"/>
                <a:cs typeface="Times New Roman"/>
              </a:rPr>
              <a:t>roughly </a:t>
            </a:r>
            <a:r>
              <a:rPr sz="1200" b="1" i="1" spc="-5" dirty="0">
                <a:latin typeface="Times New Roman"/>
                <a:cs typeface="Times New Roman"/>
              </a:rPr>
              <a:t>k = </a:t>
            </a:r>
            <a:r>
              <a:rPr sz="1200" b="1" i="1" dirty="0">
                <a:latin typeface="Times New Roman"/>
                <a:cs typeface="Times New Roman"/>
              </a:rPr>
              <a:t>0.6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α = 0.14×10</a:t>
            </a:r>
            <a:r>
              <a:rPr sz="1200" b="1" i="1" spc="-7" baseline="38194" dirty="0">
                <a:latin typeface="Times New Roman"/>
                <a:cs typeface="Times New Roman"/>
              </a:rPr>
              <a:t>-6 </a:t>
            </a:r>
            <a:r>
              <a:rPr sz="1200" b="1" i="1" dirty="0">
                <a:latin typeface="Times New Roman"/>
                <a:cs typeface="Times New Roman"/>
              </a:rPr>
              <a:t>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/s</a:t>
            </a:r>
            <a:r>
              <a:rPr sz="1200" dirty="0">
                <a:latin typeface="Times New Roman"/>
                <a:cs typeface="Times New Roman"/>
              </a:rPr>
              <a:t>. 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egg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30" dirty="0">
                <a:latin typeface="Times New Roman"/>
                <a:cs typeface="Times New Roman"/>
              </a:rPr>
              <a:t>initially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-15" dirty="0">
                <a:latin typeface="Times New Roman"/>
                <a:cs typeface="Times New Roman"/>
              </a:rPr>
              <a:t>uniform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spc="-5" dirty="0">
                <a:latin typeface="Times New Roman"/>
                <a:cs typeface="Times New Roman"/>
              </a:rPr>
              <a:t>8C°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dirty="0">
                <a:latin typeface="Times New Roman"/>
                <a:cs typeface="Times New Roman"/>
              </a:rPr>
              <a:t>dropped </a:t>
            </a:r>
            <a:r>
              <a:rPr sz="1200" spc="-15" dirty="0">
                <a:latin typeface="Times New Roman"/>
                <a:cs typeface="Times New Roman"/>
              </a:rPr>
              <a:t>into </a:t>
            </a:r>
            <a:r>
              <a:rPr sz="1200" spc="-25" dirty="0">
                <a:latin typeface="Times New Roman"/>
                <a:cs typeface="Times New Roman"/>
              </a:rPr>
              <a:t>boiling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97C°</a:t>
            </a:r>
            <a:r>
              <a:rPr sz="1200" spc="-5" dirty="0">
                <a:latin typeface="Times New Roman"/>
                <a:cs typeface="Times New Roman"/>
              </a:rPr>
              <a:t>.  </a:t>
            </a:r>
            <a:r>
              <a:rPr sz="1200" spc="-15" dirty="0">
                <a:latin typeface="Times New Roman"/>
                <a:cs typeface="Times New Roman"/>
              </a:rPr>
              <a:t>Taking </a:t>
            </a:r>
            <a:r>
              <a:rPr sz="1200" spc="-5" dirty="0">
                <a:latin typeface="Times New Roman"/>
                <a:cs typeface="Times New Roman"/>
              </a:rPr>
              <a:t>the convection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h = 1400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·C°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how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25" dirty="0">
                <a:latin typeface="Times New Roman"/>
                <a:cs typeface="Times New Roman"/>
              </a:rPr>
              <a:t>it will  </a:t>
            </a:r>
            <a:r>
              <a:rPr sz="1200" dirty="0">
                <a:latin typeface="Times New Roman"/>
                <a:cs typeface="Times New Roman"/>
              </a:rPr>
              <a:t>take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center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egg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reach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70C°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866900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17.8</a:t>
            </a:r>
            <a:r>
              <a:rPr sz="1200" b="1" i="1" spc="2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5" dirty="0">
                <a:solidFill>
                  <a:srgbClr val="F50795"/>
                </a:solidFill>
                <a:latin typeface="Times New Roman"/>
                <a:cs typeface="Times New Roman"/>
              </a:rPr>
              <a:t>min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5883" y="6181852"/>
            <a:ext cx="3134995" cy="19640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7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4.10-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production </a:t>
            </a:r>
            <a:r>
              <a:rPr sz="1200" spc="-25" dirty="0">
                <a:latin typeface="Times New Roman"/>
                <a:cs typeface="Times New Roman"/>
              </a:rPr>
              <a:t>facility, </a:t>
            </a:r>
            <a:r>
              <a:rPr sz="1200" b="1" i="1" spc="-5" dirty="0">
                <a:latin typeface="Times New Roman"/>
                <a:cs typeface="Times New Roman"/>
              </a:rPr>
              <a:t>3cm</a:t>
            </a:r>
            <a:r>
              <a:rPr sz="1200" spc="-5" dirty="0">
                <a:latin typeface="Times New Roman"/>
                <a:cs typeface="Times New Roman"/>
              </a:rPr>
              <a:t>-thick </a:t>
            </a:r>
            <a:r>
              <a:rPr sz="1200" spc="-10" dirty="0">
                <a:latin typeface="Times New Roman"/>
                <a:cs typeface="Times New Roman"/>
              </a:rPr>
              <a:t>large  brass plates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k </a:t>
            </a:r>
            <a:r>
              <a:rPr sz="1200" b="1" i="1" spc="-5" dirty="0">
                <a:latin typeface="Times New Roman"/>
                <a:cs typeface="Times New Roman"/>
              </a:rPr>
              <a:t>= 110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b="1" i="1" spc="-5" dirty="0">
                <a:latin typeface="Times New Roman"/>
                <a:cs typeface="Times New Roman"/>
              </a:rPr>
              <a:t>ρ = 8530 </a:t>
            </a:r>
            <a:r>
              <a:rPr sz="1200" b="1" i="1" spc="5" dirty="0">
                <a:latin typeface="Times New Roman"/>
                <a:cs typeface="Times New Roman"/>
              </a:rPr>
              <a:t>kg/m</a:t>
            </a:r>
            <a:r>
              <a:rPr sz="1200" b="1" i="1" spc="7" baseline="38194" dirty="0">
                <a:latin typeface="Times New Roman"/>
                <a:cs typeface="Times New Roman"/>
              </a:rPr>
              <a:t>3</a:t>
            </a:r>
            <a:r>
              <a:rPr sz="1200" spc="5" dirty="0">
                <a:latin typeface="Times New Roman"/>
                <a:cs typeface="Times New Roman"/>
              </a:rPr>
              <a:t>, 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380 J/kg 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α = </a:t>
            </a:r>
            <a:r>
              <a:rPr sz="1200" b="1" i="1" dirty="0">
                <a:latin typeface="Times New Roman"/>
                <a:cs typeface="Times New Roman"/>
              </a:rPr>
              <a:t>33.9 </a:t>
            </a:r>
            <a:r>
              <a:rPr sz="1200" b="1" i="1" spc="-5" dirty="0">
                <a:latin typeface="Times New Roman"/>
                <a:cs typeface="Times New Roman"/>
              </a:rPr>
              <a:t>× 10</a:t>
            </a:r>
            <a:r>
              <a:rPr sz="1200" b="1" i="1" spc="-7" baseline="38194" dirty="0">
                <a:latin typeface="Times New Roman"/>
                <a:cs typeface="Times New Roman"/>
              </a:rPr>
              <a:t>-6 </a:t>
            </a:r>
            <a:r>
              <a:rPr sz="1200" b="1" i="1" dirty="0">
                <a:latin typeface="Times New Roman"/>
                <a:cs typeface="Times New Roman"/>
              </a:rPr>
              <a:t>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/s</a:t>
            </a:r>
            <a:r>
              <a:rPr sz="1200" dirty="0">
                <a:latin typeface="Times New Roman"/>
                <a:cs typeface="Times New Roman"/>
              </a:rPr>
              <a:t>) </a:t>
            </a:r>
            <a:r>
              <a:rPr sz="1200" spc="-5" dirty="0">
                <a:latin typeface="Times New Roman"/>
                <a:cs typeface="Times New Roman"/>
              </a:rPr>
              <a:t>that  are </a:t>
            </a:r>
            <a:r>
              <a:rPr sz="1200" spc="-30" dirty="0">
                <a:latin typeface="Times New Roman"/>
                <a:cs typeface="Times New Roman"/>
              </a:rPr>
              <a:t>initially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-15" dirty="0">
                <a:latin typeface="Times New Roman"/>
                <a:cs typeface="Times New Roman"/>
              </a:rPr>
              <a:t>uniform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25C° </a:t>
            </a:r>
            <a:r>
              <a:rPr sz="1200" spc="-5" dirty="0">
                <a:latin typeface="Times New Roman"/>
                <a:cs typeface="Times New Roman"/>
              </a:rPr>
              <a:t>are  heated </a:t>
            </a:r>
            <a:r>
              <a:rPr sz="1200" spc="-15" dirty="0">
                <a:latin typeface="Times New Roman"/>
                <a:cs typeface="Times New Roman"/>
              </a:rPr>
              <a:t>by passing </a:t>
            </a:r>
            <a:r>
              <a:rPr sz="1200" spc="-5" dirty="0">
                <a:latin typeface="Times New Roman"/>
                <a:cs typeface="Times New Roman"/>
              </a:rPr>
              <a:t>them </a:t>
            </a:r>
            <a:r>
              <a:rPr sz="1200" dirty="0">
                <a:latin typeface="Times New Roman"/>
                <a:cs typeface="Times New Roman"/>
              </a:rPr>
              <a:t>through </a:t>
            </a:r>
            <a:r>
              <a:rPr sz="1200" spc="-5" dirty="0">
                <a:latin typeface="Times New Roman"/>
                <a:cs typeface="Times New Roman"/>
              </a:rPr>
              <a:t>an oven  </a:t>
            </a:r>
            <a:r>
              <a:rPr sz="1200" spc="-20" dirty="0">
                <a:latin typeface="Times New Roman"/>
                <a:cs typeface="Times New Roman"/>
              </a:rPr>
              <a:t>maintained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700C°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plates </a:t>
            </a:r>
            <a:r>
              <a:rPr sz="1200" spc="-20" dirty="0">
                <a:latin typeface="Times New Roman"/>
                <a:cs typeface="Times New Roman"/>
              </a:rPr>
              <a:t>remain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 oven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period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dirty="0">
                <a:latin typeface="Times New Roman"/>
                <a:cs typeface="Times New Roman"/>
              </a:rPr>
              <a:t>10min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Taking </a:t>
            </a:r>
            <a:r>
              <a:rPr sz="1200" spc="-5" dirty="0">
                <a:latin typeface="Times New Roman"/>
                <a:cs typeface="Times New Roman"/>
              </a:rPr>
              <a:t>the  convection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h = 80 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plates when </a:t>
            </a:r>
            <a:r>
              <a:rPr sz="1200" spc="-5" dirty="0">
                <a:latin typeface="Times New Roman"/>
                <a:cs typeface="Times New Roman"/>
              </a:rPr>
              <a:t>they </a:t>
            </a:r>
            <a:r>
              <a:rPr sz="1200" spc="-10" dirty="0">
                <a:latin typeface="Times New Roman"/>
                <a:cs typeface="Times New Roman"/>
              </a:rPr>
              <a:t>come </a:t>
            </a:r>
            <a:r>
              <a:rPr sz="1200" spc="5" dirty="0">
                <a:latin typeface="Times New Roman"/>
                <a:cs typeface="Times New Roman"/>
              </a:rPr>
              <a:t>out of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oven.</a:t>
            </a:r>
            <a:endParaRPr sz="1200">
              <a:latin typeface="Times New Roman"/>
              <a:cs typeface="Times New Roman"/>
            </a:endParaRPr>
          </a:p>
          <a:p>
            <a:pPr marL="2025014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445C°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877567" y="8194040"/>
            <a:ext cx="1773935" cy="1740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81532" y="9504171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Prob.(4.10)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88008" y="781304"/>
            <a:ext cx="2072639" cy="8778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89508" y="1369059"/>
            <a:ext cx="661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Prob.(4.7)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20159" y="747268"/>
            <a:ext cx="3159125" cy="213804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0800" marR="431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4.11-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b="1" i="1" spc="-5" dirty="0">
                <a:latin typeface="Times New Roman"/>
                <a:cs typeface="Times New Roman"/>
              </a:rPr>
              <a:t>35cm</a:t>
            </a:r>
            <a:r>
              <a:rPr sz="1200" spc="-5" dirty="0">
                <a:latin typeface="Times New Roman"/>
                <a:cs typeface="Times New Roman"/>
              </a:rPr>
              <a:t>-diameter </a:t>
            </a:r>
            <a:r>
              <a:rPr sz="1200" spc="-25" dirty="0">
                <a:latin typeface="Times New Roman"/>
                <a:cs typeface="Times New Roman"/>
              </a:rPr>
              <a:t>cylindrical </a:t>
            </a:r>
            <a:r>
              <a:rPr sz="1200" spc="-20" dirty="0">
                <a:latin typeface="Times New Roman"/>
                <a:cs typeface="Times New Roman"/>
              </a:rPr>
              <a:t>shaft  </a:t>
            </a:r>
            <a:r>
              <a:rPr sz="1200" spc="-15" dirty="0">
                <a:latin typeface="Times New Roman"/>
                <a:cs typeface="Times New Roman"/>
              </a:rPr>
              <a:t>made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stainless </a:t>
            </a:r>
            <a:r>
              <a:rPr sz="1200" dirty="0">
                <a:latin typeface="Times New Roman"/>
                <a:cs typeface="Times New Roman"/>
              </a:rPr>
              <a:t>steel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k = </a:t>
            </a:r>
            <a:r>
              <a:rPr sz="1200" b="1" i="1" dirty="0">
                <a:latin typeface="Times New Roman"/>
                <a:cs typeface="Times New Roman"/>
              </a:rPr>
              <a:t>14.9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b="1" i="1" spc="-5" dirty="0">
                <a:latin typeface="Times New Roman"/>
                <a:cs typeface="Times New Roman"/>
              </a:rPr>
              <a:t>ρ =  7900 </a:t>
            </a:r>
            <a:r>
              <a:rPr sz="1200" b="1" i="1" spc="5" dirty="0">
                <a:latin typeface="Times New Roman"/>
                <a:cs typeface="Times New Roman"/>
              </a:rPr>
              <a:t>kg/m</a:t>
            </a:r>
            <a:r>
              <a:rPr sz="1200" b="1" i="1" spc="7" baseline="38194" dirty="0">
                <a:latin typeface="Times New Roman"/>
                <a:cs typeface="Times New Roman"/>
              </a:rPr>
              <a:t>3</a:t>
            </a:r>
            <a:r>
              <a:rPr sz="1200" spc="5" dirty="0">
                <a:latin typeface="Times New Roman"/>
                <a:cs typeface="Times New Roman"/>
              </a:rPr>
              <a:t>,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477 J/kg 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α = 3.95×10</a:t>
            </a:r>
            <a:r>
              <a:rPr sz="1200" b="1" i="1" spc="-7" baseline="38194" dirty="0">
                <a:latin typeface="Times New Roman"/>
                <a:cs typeface="Times New Roman"/>
              </a:rPr>
              <a:t>-6  </a:t>
            </a:r>
            <a:r>
              <a:rPr sz="1200" b="1" i="1" dirty="0">
                <a:latin typeface="Times New Roman"/>
                <a:cs typeface="Times New Roman"/>
              </a:rPr>
              <a:t>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/s</a:t>
            </a:r>
            <a:r>
              <a:rPr sz="1200" dirty="0">
                <a:latin typeface="Times New Roman"/>
                <a:cs typeface="Times New Roman"/>
              </a:rPr>
              <a:t>) </a:t>
            </a:r>
            <a:r>
              <a:rPr sz="1200" spc="-10" dirty="0">
                <a:latin typeface="Times New Roman"/>
                <a:cs typeface="Times New Roman"/>
              </a:rPr>
              <a:t>comes </a:t>
            </a:r>
            <a:r>
              <a:rPr sz="1200" spc="5" dirty="0">
                <a:latin typeface="Times New Roman"/>
                <a:cs typeface="Times New Roman"/>
              </a:rPr>
              <a:t>out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 oven at a </a:t>
            </a:r>
            <a:r>
              <a:rPr sz="1200" spc="-15" dirty="0">
                <a:latin typeface="Times New Roman"/>
                <a:cs typeface="Times New Roman"/>
              </a:rPr>
              <a:t>uniform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400C°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shaft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then </a:t>
            </a:r>
            <a:r>
              <a:rPr sz="1200" spc="-15" dirty="0">
                <a:latin typeface="Times New Roman"/>
                <a:cs typeface="Times New Roman"/>
              </a:rPr>
              <a:t>allowed 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cool </a:t>
            </a:r>
            <a:r>
              <a:rPr sz="1200" spc="-15" dirty="0">
                <a:latin typeface="Times New Roman"/>
                <a:cs typeface="Times New Roman"/>
              </a:rPr>
              <a:t>slowly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chamber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150C°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an  </a:t>
            </a:r>
            <a:r>
              <a:rPr sz="1200" spc="-10" dirty="0">
                <a:latin typeface="Times New Roman"/>
                <a:cs typeface="Times New Roman"/>
              </a:rPr>
              <a:t>average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-5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endParaRPr sz="1200">
              <a:latin typeface="Times New Roman"/>
              <a:cs typeface="Times New Roman"/>
            </a:endParaRPr>
          </a:p>
          <a:p>
            <a:pPr marL="50800" marR="46355" algn="just">
              <a:lnSpc>
                <a:spcPct val="95800"/>
              </a:lnSpc>
              <a:spcBef>
                <a:spcPts val="10"/>
              </a:spcBef>
              <a:tabLst>
                <a:tab pos="1162685" algn="l"/>
              </a:tabLst>
            </a:pPr>
            <a:r>
              <a:rPr sz="1200" b="1" i="1" spc="-5" dirty="0">
                <a:latin typeface="Times New Roman"/>
                <a:cs typeface="Times New Roman"/>
              </a:rPr>
              <a:t>= 60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temperature at the  center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shaft </a:t>
            </a:r>
            <a:r>
              <a:rPr sz="1200" b="1" i="1" spc="-5" dirty="0">
                <a:latin typeface="Times New Roman"/>
                <a:cs typeface="Times New Roman"/>
              </a:rPr>
              <a:t>20 </a:t>
            </a:r>
            <a:r>
              <a:rPr sz="1200" b="1" i="1" spc="5" dirty="0">
                <a:latin typeface="Times New Roman"/>
                <a:cs typeface="Times New Roman"/>
              </a:rPr>
              <a:t>min </a:t>
            </a:r>
            <a:r>
              <a:rPr sz="1200" spc="-10" dirty="0">
                <a:latin typeface="Times New Roman"/>
                <a:cs typeface="Times New Roman"/>
              </a:rPr>
              <a:t>after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start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5" dirty="0">
                <a:latin typeface="Times New Roman"/>
                <a:cs typeface="Times New Roman"/>
              </a:rPr>
              <a:t>cooling </a:t>
            </a:r>
            <a:r>
              <a:rPr sz="1200" spc="-5" dirty="0">
                <a:latin typeface="Times New Roman"/>
                <a:cs typeface="Times New Roman"/>
              </a:rPr>
              <a:t>process. </a:t>
            </a:r>
            <a:r>
              <a:rPr sz="1200" spc="-15" dirty="0">
                <a:latin typeface="Times New Roman"/>
                <a:cs typeface="Times New Roman"/>
              </a:rPr>
              <a:t>Also, 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transfer  </a:t>
            </a:r>
            <a:r>
              <a:rPr sz="1200" spc="-5" dirty="0">
                <a:latin typeface="Times New Roman"/>
                <a:cs typeface="Times New Roman"/>
              </a:rPr>
              <a:t>per </a:t>
            </a:r>
            <a:r>
              <a:rPr sz="1200" spc="-20" dirty="0">
                <a:latin typeface="Times New Roman"/>
                <a:cs typeface="Times New Roman"/>
              </a:rPr>
              <a:t>unit  </a:t>
            </a:r>
            <a:r>
              <a:rPr sz="1200" spc="-10" dirty="0">
                <a:latin typeface="Times New Roman"/>
                <a:cs typeface="Times New Roman"/>
              </a:rPr>
              <a:t>length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shaft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during this </a:t>
            </a:r>
            <a:r>
              <a:rPr sz="1200" spc="-20" dirty="0">
                <a:latin typeface="Times New Roman"/>
                <a:cs typeface="Times New Roman"/>
              </a:rPr>
              <a:t>time  </a:t>
            </a:r>
            <a:r>
              <a:rPr sz="1200" spc="-5" dirty="0">
                <a:latin typeface="Times New Roman"/>
                <a:cs typeface="Times New Roman"/>
              </a:rPr>
              <a:t>period.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390C°,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16,015</a:t>
            </a:r>
            <a:r>
              <a:rPr sz="1200" b="1" i="1" spc="4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kJ/m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832859" y="3027171"/>
            <a:ext cx="3131185" cy="732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algn="just">
              <a:lnSpc>
                <a:spcPts val="1405"/>
              </a:lnSpc>
              <a:spcBef>
                <a:spcPts val="10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4.12-  </a:t>
            </a:r>
            <a:r>
              <a:rPr sz="1200" spc="-10" dirty="0">
                <a:latin typeface="Times New Roman"/>
                <a:cs typeface="Times New Roman"/>
              </a:rPr>
              <a:t>Long  </a:t>
            </a:r>
            <a:r>
              <a:rPr sz="1200" spc="-25" dirty="0">
                <a:latin typeface="Times New Roman"/>
                <a:cs typeface="Times New Roman"/>
              </a:rPr>
              <a:t>cylindrical  </a:t>
            </a:r>
            <a:r>
              <a:rPr sz="1200" spc="-15" dirty="0">
                <a:latin typeface="Times New Roman"/>
                <a:cs typeface="Times New Roman"/>
              </a:rPr>
              <a:t>stainless  </a:t>
            </a:r>
            <a:r>
              <a:rPr sz="1200" dirty="0">
                <a:latin typeface="Times New Roman"/>
                <a:cs typeface="Times New Roman"/>
              </a:rPr>
              <a:t>steel  </a:t>
            </a:r>
            <a:r>
              <a:rPr sz="1200" spc="5" dirty="0">
                <a:latin typeface="Times New Roman"/>
                <a:cs typeface="Times New Roman"/>
              </a:rPr>
              <a:t>rods  </a:t>
            </a:r>
            <a:r>
              <a:rPr sz="1200" spc="-15" dirty="0">
                <a:latin typeface="Times New Roman"/>
                <a:cs typeface="Times New Roman"/>
              </a:rPr>
              <a:t>(</a:t>
            </a:r>
            <a:r>
              <a:rPr sz="1200" b="1" i="1" spc="-15" dirty="0">
                <a:latin typeface="Times New Roman"/>
                <a:cs typeface="Times New Roman"/>
              </a:rPr>
              <a:t>k </a:t>
            </a:r>
            <a:r>
              <a:rPr sz="1200" b="1" i="1" spc="6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endParaRPr sz="1200">
              <a:latin typeface="Times New Roman"/>
              <a:cs typeface="Times New Roman"/>
            </a:endParaRPr>
          </a:p>
          <a:p>
            <a:pPr marL="38100" marR="30480" algn="just">
              <a:lnSpc>
                <a:spcPct val="95800"/>
              </a:lnSpc>
              <a:spcBef>
                <a:spcPts val="25"/>
              </a:spcBef>
            </a:pPr>
            <a:r>
              <a:rPr sz="1200" b="1" i="1" dirty="0">
                <a:latin typeface="Times New Roman"/>
                <a:cs typeface="Times New Roman"/>
              </a:rPr>
              <a:t>7.74 </a:t>
            </a:r>
            <a:r>
              <a:rPr sz="1200" b="1" i="1" spc="-5" dirty="0">
                <a:latin typeface="Times New Roman"/>
                <a:cs typeface="Times New Roman"/>
              </a:rPr>
              <a:t>Btu/h </a:t>
            </a:r>
            <a:r>
              <a:rPr sz="1200" b="1" i="1" dirty="0">
                <a:latin typeface="Times New Roman"/>
                <a:cs typeface="Times New Roman"/>
              </a:rPr>
              <a:t>·ft </a:t>
            </a:r>
            <a:r>
              <a:rPr sz="1200" b="1" i="1" spc="-5" dirty="0">
                <a:latin typeface="Times New Roman"/>
                <a:cs typeface="Times New Roman"/>
              </a:rPr>
              <a:t>·F°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α = </a:t>
            </a:r>
            <a:r>
              <a:rPr sz="1200" b="1" i="1" dirty="0">
                <a:latin typeface="Times New Roman"/>
                <a:cs typeface="Times New Roman"/>
              </a:rPr>
              <a:t>0.135 ft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/h</a:t>
            </a:r>
            <a:r>
              <a:rPr sz="1200" dirty="0">
                <a:latin typeface="Times New Roman"/>
                <a:cs typeface="Times New Roman"/>
              </a:rPr>
              <a:t>)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4in  </a:t>
            </a:r>
            <a:r>
              <a:rPr sz="1200" spc="-15" dirty="0">
                <a:latin typeface="Times New Roman"/>
                <a:cs typeface="Times New Roman"/>
              </a:rPr>
              <a:t>diameter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heat-treated </a:t>
            </a:r>
            <a:r>
              <a:rPr sz="1200" spc="-15" dirty="0">
                <a:latin typeface="Times New Roman"/>
                <a:cs typeface="Times New Roman"/>
              </a:rPr>
              <a:t>by drawing </a:t>
            </a:r>
            <a:r>
              <a:rPr sz="1200" spc="-5" dirty="0">
                <a:latin typeface="Times New Roman"/>
                <a:cs typeface="Times New Roman"/>
              </a:rPr>
              <a:t>them at a  </a:t>
            </a:r>
            <a:r>
              <a:rPr sz="1200" spc="-15" dirty="0">
                <a:latin typeface="Times New Roman"/>
                <a:cs typeface="Times New Roman"/>
              </a:rPr>
              <a:t>velocity 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dirty="0">
                <a:latin typeface="Times New Roman"/>
                <a:cs typeface="Times New Roman"/>
              </a:rPr>
              <a:t>10ft/min  </a:t>
            </a:r>
            <a:r>
              <a:rPr sz="1200" dirty="0">
                <a:latin typeface="Times New Roman"/>
                <a:cs typeface="Times New Roman"/>
              </a:rPr>
              <a:t>through 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b="1" i="1" spc="-5" dirty="0">
                <a:latin typeface="Times New Roman"/>
                <a:cs typeface="Times New Roman"/>
              </a:rPr>
              <a:t>30ft</a:t>
            </a:r>
            <a:r>
              <a:rPr sz="1200" spc="-5" dirty="0">
                <a:latin typeface="Times New Roman"/>
                <a:cs typeface="Times New Roman"/>
              </a:rPr>
              <a:t>-long  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oven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58259" y="3728211"/>
            <a:ext cx="30772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6294" algn="l"/>
                <a:tab pos="1115695" algn="l"/>
                <a:tab pos="1786255" algn="l"/>
                <a:tab pos="2185670" algn="l"/>
                <a:tab pos="2603500" algn="l"/>
              </a:tabLst>
            </a:pPr>
            <a:r>
              <a:rPr sz="1200" spc="-20" dirty="0">
                <a:latin typeface="Times New Roman"/>
                <a:cs typeface="Times New Roman"/>
              </a:rPr>
              <a:t>maintained	</a:t>
            </a:r>
            <a:r>
              <a:rPr sz="1200" spc="-5" dirty="0">
                <a:latin typeface="Times New Roman"/>
                <a:cs typeface="Times New Roman"/>
              </a:rPr>
              <a:t>at	</a:t>
            </a:r>
            <a:r>
              <a:rPr sz="1200" b="1" i="1" spc="-5" dirty="0">
                <a:latin typeface="Times New Roman"/>
                <a:cs typeface="Times New Roman"/>
              </a:rPr>
              <a:t>1700F°</a:t>
            </a:r>
            <a:r>
              <a:rPr sz="1200" spc="-5" dirty="0">
                <a:latin typeface="Times New Roman"/>
                <a:cs typeface="Times New Roman"/>
              </a:rPr>
              <a:t>.	</a:t>
            </a:r>
            <a:r>
              <a:rPr sz="1200" spc="-10" dirty="0">
                <a:latin typeface="Times New Roman"/>
                <a:cs typeface="Times New Roman"/>
              </a:rPr>
              <a:t>The	heat	transfer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32859" y="3901947"/>
            <a:ext cx="3128645" cy="739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800"/>
              </a:lnSpc>
              <a:spcBef>
                <a:spcPts val="160"/>
              </a:spcBef>
            </a:pP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oven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20 Btu/h </a:t>
            </a:r>
            <a:r>
              <a:rPr sz="1200" b="1" i="1" dirty="0">
                <a:latin typeface="Times New Roman"/>
                <a:cs typeface="Times New Roman"/>
              </a:rPr>
              <a:t>·ft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·F°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5" dirty="0">
                <a:latin typeface="Times New Roman"/>
                <a:cs typeface="Times New Roman"/>
              </a:rPr>
              <a:t>rods </a:t>
            </a:r>
            <a:r>
              <a:rPr sz="1200" spc="-5" dirty="0">
                <a:latin typeface="Times New Roman"/>
                <a:cs typeface="Times New Roman"/>
              </a:rPr>
              <a:t>enter the oven at </a:t>
            </a:r>
            <a:r>
              <a:rPr sz="1200" b="1" i="1" spc="-5" dirty="0">
                <a:latin typeface="Times New Roman"/>
                <a:cs typeface="Times New Roman"/>
              </a:rPr>
              <a:t>85F°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determine their  centerline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they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leave.</a:t>
            </a:r>
            <a:endParaRPr sz="1200">
              <a:latin typeface="Times New Roman"/>
              <a:cs typeface="Times New Roman"/>
            </a:endParaRPr>
          </a:p>
          <a:p>
            <a:pPr marL="1985645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228F°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20159" y="6005067"/>
            <a:ext cx="3156585" cy="1437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algn="just">
              <a:lnSpc>
                <a:spcPts val="1415"/>
              </a:lnSpc>
              <a:spcBef>
                <a:spcPts val="10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4.13-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25" dirty="0">
                <a:latin typeface="Times New Roman"/>
                <a:cs typeface="Times New Roman"/>
              </a:rPr>
              <a:t>cylindrical </a:t>
            </a:r>
            <a:r>
              <a:rPr sz="1200" spc="5" dirty="0">
                <a:latin typeface="Times New Roman"/>
                <a:cs typeface="Times New Roman"/>
              </a:rPr>
              <a:t>wood </a:t>
            </a:r>
            <a:r>
              <a:rPr sz="1200" spc="-10" dirty="0">
                <a:latin typeface="Times New Roman"/>
                <a:cs typeface="Times New Roman"/>
              </a:rPr>
              <a:t>log (</a:t>
            </a:r>
            <a:r>
              <a:rPr sz="1200" b="1" i="1" spc="-10" dirty="0">
                <a:latin typeface="Times New Roman"/>
                <a:cs typeface="Times New Roman"/>
              </a:rPr>
              <a:t>k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0.17</a:t>
            </a:r>
            <a:r>
              <a:rPr sz="1200" b="1" i="1" spc="45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W/m</a:t>
            </a:r>
            <a:endParaRPr sz="1200">
              <a:latin typeface="Times New Roman"/>
              <a:cs typeface="Times New Roman"/>
            </a:endParaRPr>
          </a:p>
          <a:p>
            <a:pPr marL="50800" marR="43180" algn="just">
              <a:lnSpc>
                <a:spcPct val="95800"/>
              </a:lnSpc>
              <a:spcBef>
                <a:spcPts val="35"/>
              </a:spcBef>
              <a:buSzPct val="91666"/>
              <a:buChar char="·"/>
              <a:tabLst>
                <a:tab pos="90805" algn="l"/>
                <a:tab pos="1878964" algn="l"/>
              </a:tabLst>
            </a:pPr>
            <a:r>
              <a:rPr sz="1200" b="1" i="1" spc="-10" dirty="0">
                <a:latin typeface="Times New Roman"/>
                <a:cs typeface="Times New Roman"/>
              </a:rPr>
              <a:t>C°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α =1.28×10</a:t>
            </a:r>
            <a:r>
              <a:rPr sz="1200" b="1" i="1" spc="-7" baseline="38194" dirty="0">
                <a:latin typeface="Times New Roman"/>
                <a:cs typeface="Times New Roman"/>
              </a:rPr>
              <a:t>-7 </a:t>
            </a:r>
            <a:r>
              <a:rPr sz="1200" b="1" i="1" dirty="0">
                <a:latin typeface="Times New Roman"/>
                <a:cs typeface="Times New Roman"/>
              </a:rPr>
              <a:t>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/s</a:t>
            </a:r>
            <a:r>
              <a:rPr sz="1200" dirty="0">
                <a:latin typeface="Times New Roman"/>
                <a:cs typeface="Times New Roman"/>
              </a:rPr>
              <a:t>)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10cm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diameter  and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30" dirty="0">
                <a:latin typeface="Times New Roman"/>
                <a:cs typeface="Times New Roman"/>
              </a:rPr>
              <a:t>initially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-15" dirty="0">
                <a:latin typeface="Times New Roman"/>
                <a:cs typeface="Times New Roman"/>
              </a:rPr>
              <a:t>uniform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10C°</a:t>
            </a:r>
            <a:r>
              <a:rPr sz="1200" spc="-5" dirty="0">
                <a:latin typeface="Times New Roman"/>
                <a:cs typeface="Times New Roman"/>
              </a:rPr>
              <a:t>. 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exposed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hot gases at </a:t>
            </a:r>
            <a:r>
              <a:rPr sz="1200" b="1" i="1" spc="-5" dirty="0">
                <a:latin typeface="Times New Roman"/>
                <a:cs typeface="Times New Roman"/>
              </a:rPr>
              <a:t>500C°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fireplace 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dirty="0">
                <a:latin typeface="Times New Roman"/>
                <a:cs typeface="Times New Roman"/>
              </a:rPr>
              <a:t>13.6 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 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surface.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ignition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5" dirty="0">
                <a:latin typeface="Times New Roman"/>
                <a:cs typeface="Times New Roman"/>
              </a:rPr>
              <a:t>wood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420C°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how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25" dirty="0">
                <a:latin typeface="Times New Roman"/>
                <a:cs typeface="Times New Roman"/>
              </a:rPr>
              <a:t>it will be  </a:t>
            </a:r>
            <a:r>
              <a:rPr sz="1200" spc="-10" dirty="0">
                <a:latin typeface="Times New Roman"/>
                <a:cs typeface="Times New Roman"/>
              </a:rPr>
              <a:t>before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log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ignites.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81.7</a:t>
            </a:r>
            <a:r>
              <a:rPr sz="1200" b="1" i="1" spc="2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5" dirty="0">
                <a:solidFill>
                  <a:srgbClr val="F50795"/>
                </a:solidFill>
                <a:latin typeface="Times New Roman"/>
                <a:cs typeface="Times New Roman"/>
              </a:rPr>
              <a:t>min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58259" y="7583932"/>
            <a:ext cx="3079750" cy="5588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4.14- </a:t>
            </a:r>
            <a:r>
              <a:rPr sz="120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thermal conductivity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 hot </a:t>
            </a:r>
            <a:r>
              <a:rPr sz="1200" spc="5" dirty="0">
                <a:latin typeface="Times New Roman"/>
                <a:cs typeface="Times New Roman"/>
              </a:rPr>
              <a:t>dog </a:t>
            </a:r>
            <a:r>
              <a:rPr sz="1200" spc="-15" dirty="0">
                <a:latin typeface="Times New Roman"/>
                <a:cs typeface="Times New Roman"/>
              </a:rPr>
              <a:t>piece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dirty="0">
                <a:latin typeface="Times New Roman"/>
                <a:cs typeface="Times New Roman"/>
              </a:rPr>
              <a:t>12.5cm </a:t>
            </a:r>
            <a:r>
              <a:rPr sz="1200" spc="-15" dirty="0">
                <a:latin typeface="Times New Roman"/>
                <a:cs typeface="Times New Roman"/>
              </a:rPr>
              <a:t>long and </a:t>
            </a:r>
            <a:r>
              <a:rPr sz="1200" b="1" i="1" dirty="0">
                <a:latin typeface="Times New Roman"/>
                <a:cs typeface="Times New Roman"/>
              </a:rPr>
              <a:t>2.2cm </a:t>
            </a:r>
            <a:r>
              <a:rPr sz="1200" spc="-25" dirty="0">
                <a:latin typeface="Times New Roman"/>
                <a:cs typeface="Times New Roman"/>
              </a:rPr>
              <a:t>in  </a:t>
            </a:r>
            <a:r>
              <a:rPr sz="1200" spc="-10" dirty="0">
                <a:latin typeface="Times New Roman"/>
                <a:cs typeface="Times New Roman"/>
              </a:rPr>
              <a:t>diameter, </a:t>
            </a:r>
            <a:r>
              <a:rPr sz="1200" spc="-5" dirty="0">
                <a:latin typeface="Times New Roman"/>
                <a:cs typeface="Times New Roman"/>
              </a:rPr>
              <a:t>a thermocouple was </a:t>
            </a:r>
            <a:r>
              <a:rPr sz="1200" spc="-10" dirty="0">
                <a:latin typeface="Times New Roman"/>
                <a:cs typeface="Times New Roman"/>
              </a:rPr>
              <a:t>inserted </a:t>
            </a:r>
            <a:r>
              <a:rPr sz="1200" spc="-15" dirty="0">
                <a:latin typeface="Times New Roman"/>
                <a:cs typeface="Times New Roman"/>
              </a:rPr>
              <a:t>into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58259" y="8108188"/>
            <a:ext cx="307784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  <a:tabLst>
                <a:tab pos="735330" algn="l"/>
                <a:tab pos="1043305" algn="l"/>
                <a:tab pos="1412240" algn="l"/>
                <a:tab pos="1792605" algn="l"/>
                <a:tab pos="2206625" algn="l"/>
                <a:tab pos="2606040" algn="l"/>
              </a:tabLst>
            </a:pPr>
            <a:r>
              <a:rPr sz="1200" spc="-50" dirty="0">
                <a:latin typeface="Times New Roman"/>
                <a:cs typeface="Times New Roman"/>
              </a:rPr>
              <a:t>mi</a:t>
            </a:r>
            <a:r>
              <a:rPr sz="1200" spc="-5" dirty="0">
                <a:latin typeface="Times New Roman"/>
                <a:cs typeface="Times New Roman"/>
              </a:rPr>
              <a:t>dp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0" dirty="0">
                <a:latin typeface="Times New Roman"/>
                <a:cs typeface="Times New Roman"/>
              </a:rPr>
              <a:t>i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5" dirty="0">
                <a:latin typeface="Times New Roman"/>
                <a:cs typeface="Times New Roman"/>
              </a:rPr>
              <a:t>t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f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5" dirty="0">
                <a:latin typeface="Times New Roman"/>
                <a:cs typeface="Times New Roman"/>
              </a:rPr>
              <a:t>e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t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5" dirty="0">
                <a:latin typeface="Times New Roman"/>
                <a:cs typeface="Times New Roman"/>
              </a:rPr>
              <a:t>d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g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-5" dirty="0">
                <a:latin typeface="Times New Roman"/>
                <a:cs typeface="Times New Roman"/>
              </a:rPr>
              <a:t>d</a:t>
            </a: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spc="-10" dirty="0">
                <a:latin typeface="Times New Roman"/>
                <a:cs typeface="Times New Roman"/>
              </a:rPr>
              <a:t>a</a:t>
            </a:r>
            <a:r>
              <a:rPr sz="1200" spc="-30" dirty="0">
                <a:latin typeface="Times New Roman"/>
                <a:cs typeface="Times New Roman"/>
              </a:rPr>
              <a:t>n</a:t>
            </a:r>
            <a:r>
              <a:rPr sz="1200" spc="15" dirty="0">
                <a:latin typeface="Times New Roman"/>
                <a:cs typeface="Times New Roman"/>
              </a:rPr>
              <a:t>o</a:t>
            </a:r>
            <a:r>
              <a:rPr sz="1200" spc="20" dirty="0">
                <a:latin typeface="Times New Roman"/>
                <a:cs typeface="Times New Roman"/>
              </a:rPr>
              <a:t>t</a:t>
            </a:r>
            <a:r>
              <a:rPr sz="1200" spc="-30" dirty="0">
                <a:latin typeface="Times New Roman"/>
                <a:cs typeface="Times New Roman"/>
              </a:rPr>
              <a:t>h</a:t>
            </a:r>
            <a:r>
              <a:rPr sz="1200" spc="-10" dirty="0">
                <a:latin typeface="Times New Roman"/>
                <a:cs typeface="Times New Roman"/>
              </a:rPr>
              <a:t>e</a:t>
            </a:r>
            <a:r>
              <a:rPr sz="1200" spc="-5" dirty="0">
                <a:latin typeface="Times New Roman"/>
                <a:cs typeface="Times New Roman"/>
              </a:rPr>
              <a:t>r  thermocouple </a:t>
            </a:r>
            <a:r>
              <a:rPr sz="1200" spc="-15" dirty="0">
                <a:latin typeface="Times New Roman"/>
                <a:cs typeface="Times New Roman"/>
              </a:rPr>
              <a:t>just </a:t>
            </a:r>
            <a:r>
              <a:rPr sz="1200" spc="-10" dirty="0">
                <a:latin typeface="Times New Roman"/>
                <a:cs typeface="Times New Roman"/>
              </a:rPr>
              <a:t>under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skin,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we</a:t>
            </a:r>
            <a:r>
              <a:rPr sz="1200" spc="-8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waited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58259" y="8458707"/>
            <a:ext cx="3080385" cy="144272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 algn="just">
              <a:lnSpc>
                <a:spcPct val="96400"/>
              </a:lnSpc>
              <a:spcBef>
                <a:spcPts val="150"/>
              </a:spcBef>
            </a:pPr>
            <a:r>
              <a:rPr sz="1200" spc="-10" dirty="0">
                <a:latin typeface="Times New Roman"/>
                <a:cs typeface="Times New Roman"/>
              </a:rPr>
              <a:t>until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5" dirty="0">
                <a:latin typeface="Times New Roman"/>
                <a:cs typeface="Times New Roman"/>
              </a:rPr>
              <a:t>thermocouples read </a:t>
            </a:r>
            <a:r>
              <a:rPr sz="1200" b="1" i="1" spc="-5" dirty="0">
                <a:latin typeface="Times New Roman"/>
                <a:cs typeface="Times New Roman"/>
              </a:rPr>
              <a:t>20C°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25" dirty="0">
                <a:latin typeface="Times New Roman"/>
                <a:cs typeface="Times New Roman"/>
              </a:rPr>
              <a:t>ambient </a:t>
            </a:r>
            <a:r>
              <a:rPr sz="1200" spc="-5" dirty="0">
                <a:latin typeface="Times New Roman"/>
                <a:cs typeface="Times New Roman"/>
              </a:rPr>
              <a:t>temperature. </a:t>
            </a:r>
            <a:r>
              <a:rPr sz="1200" spc="-15" dirty="0">
                <a:latin typeface="Times New Roman"/>
                <a:cs typeface="Times New Roman"/>
              </a:rPr>
              <a:t>After </a:t>
            </a:r>
            <a:r>
              <a:rPr sz="1200" spc="-5" dirty="0">
                <a:latin typeface="Times New Roman"/>
                <a:cs typeface="Times New Roman"/>
              </a:rPr>
              <a:t>that the hot </a:t>
            </a:r>
            <a:r>
              <a:rPr sz="1200" spc="5" dirty="0">
                <a:latin typeface="Times New Roman"/>
                <a:cs typeface="Times New Roman"/>
              </a:rPr>
              <a:t>dog </a:t>
            </a:r>
            <a:r>
              <a:rPr sz="1200" spc="-5" dirty="0">
                <a:latin typeface="Times New Roman"/>
                <a:cs typeface="Times New Roman"/>
              </a:rPr>
              <a:t>was  </a:t>
            </a:r>
            <a:r>
              <a:rPr sz="1200" dirty="0">
                <a:latin typeface="Times New Roman"/>
                <a:cs typeface="Times New Roman"/>
              </a:rPr>
              <a:t>dropped </a:t>
            </a:r>
            <a:r>
              <a:rPr sz="1200" spc="-15" dirty="0">
                <a:latin typeface="Times New Roman"/>
                <a:cs typeface="Times New Roman"/>
              </a:rPr>
              <a:t>into </a:t>
            </a:r>
            <a:r>
              <a:rPr sz="1200" spc="-25" dirty="0">
                <a:latin typeface="Times New Roman"/>
                <a:cs typeface="Times New Roman"/>
              </a:rPr>
              <a:t>boiling </a:t>
            </a:r>
            <a:r>
              <a:rPr sz="1200" dirty="0">
                <a:latin typeface="Times New Roman"/>
                <a:cs typeface="Times New Roman"/>
              </a:rPr>
              <a:t>water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b="1" i="1" spc="-5" dirty="0">
                <a:latin typeface="Times New Roman"/>
                <a:cs typeface="Times New Roman"/>
              </a:rPr>
              <a:t>94C°</a:t>
            </a:r>
            <a:r>
              <a:rPr sz="1200" spc="-5" dirty="0">
                <a:latin typeface="Times New Roman"/>
                <a:cs typeface="Times New Roman"/>
              </a:rPr>
              <a:t>,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observed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changes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both </a:t>
            </a:r>
            <a:r>
              <a:rPr sz="1200" spc="-5" dirty="0">
                <a:latin typeface="Times New Roman"/>
                <a:cs typeface="Times New Roman"/>
              </a:rPr>
              <a:t>temperatures.  </a:t>
            </a:r>
            <a:r>
              <a:rPr sz="1200" spc="-10" dirty="0">
                <a:latin typeface="Times New Roman"/>
                <a:cs typeface="Times New Roman"/>
              </a:rPr>
              <a:t>Exactly </a:t>
            </a:r>
            <a:r>
              <a:rPr sz="1200" b="1" i="1" spc="5" dirty="0">
                <a:latin typeface="Times New Roman"/>
                <a:cs typeface="Times New Roman"/>
              </a:rPr>
              <a:t>2min </a:t>
            </a:r>
            <a:r>
              <a:rPr sz="1200" spc="-10" dirty="0">
                <a:latin typeface="Times New Roman"/>
                <a:cs typeface="Times New Roman"/>
              </a:rPr>
              <a:t>after </a:t>
            </a:r>
            <a:r>
              <a:rPr sz="1200" spc="-5" dirty="0">
                <a:latin typeface="Times New Roman"/>
                <a:cs typeface="Times New Roman"/>
              </a:rPr>
              <a:t>the hot </a:t>
            </a:r>
            <a:r>
              <a:rPr sz="1200" spc="5" dirty="0">
                <a:latin typeface="Times New Roman"/>
                <a:cs typeface="Times New Roman"/>
              </a:rPr>
              <a:t>dog </a:t>
            </a:r>
            <a:r>
              <a:rPr sz="1200" spc="-5" dirty="0">
                <a:latin typeface="Times New Roman"/>
                <a:cs typeface="Times New Roman"/>
              </a:rPr>
              <a:t>was </a:t>
            </a:r>
            <a:r>
              <a:rPr sz="1200" dirty="0">
                <a:latin typeface="Times New Roman"/>
                <a:cs typeface="Times New Roman"/>
              </a:rPr>
              <a:t>dropped </a:t>
            </a:r>
            <a:r>
              <a:rPr sz="1200" spc="-15" dirty="0">
                <a:latin typeface="Times New Roman"/>
                <a:cs typeface="Times New Roman"/>
              </a:rPr>
              <a:t>into 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boiling </a:t>
            </a:r>
            <a:r>
              <a:rPr sz="1200" dirty="0">
                <a:latin typeface="Times New Roman"/>
                <a:cs typeface="Times New Roman"/>
              </a:rPr>
              <a:t>water, </a:t>
            </a:r>
            <a:r>
              <a:rPr sz="1200" spc="-5" dirty="0">
                <a:latin typeface="Times New Roman"/>
                <a:cs typeface="Times New Roman"/>
              </a:rPr>
              <a:t>the center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 </a:t>
            </a:r>
            <a:r>
              <a:rPr sz="1200" spc="-5" dirty="0">
                <a:latin typeface="Times New Roman"/>
                <a:cs typeface="Times New Roman"/>
              </a:rPr>
              <a:t>temperatures were </a:t>
            </a:r>
            <a:r>
              <a:rPr sz="1200" dirty="0">
                <a:latin typeface="Times New Roman"/>
                <a:cs typeface="Times New Roman"/>
              </a:rPr>
              <a:t>recorded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59C°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b="1" i="1" spc="-5" dirty="0">
                <a:latin typeface="Times New Roman"/>
                <a:cs typeface="Times New Roman"/>
              </a:rPr>
              <a:t>88C°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respectively. </a:t>
            </a:r>
            <a:r>
              <a:rPr sz="1200" spc="-10" dirty="0">
                <a:latin typeface="Times New Roman"/>
                <a:cs typeface="Times New Roman"/>
              </a:rPr>
              <a:t>The density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hot </a:t>
            </a:r>
            <a:r>
              <a:rPr sz="1200" spc="5" dirty="0">
                <a:latin typeface="Times New Roman"/>
                <a:cs typeface="Times New Roman"/>
              </a:rPr>
              <a:t>dog </a:t>
            </a:r>
            <a:r>
              <a:rPr sz="1200" spc="-5" dirty="0">
                <a:latin typeface="Times New Roman"/>
                <a:cs typeface="Times New Roman"/>
              </a:rPr>
              <a:t>can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980432" y="4676647"/>
            <a:ext cx="1920239" cy="1271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166108" y="5502147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Prob.(4.12)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89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3631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Four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70196" y="463804"/>
            <a:ext cx="20345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Transient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2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95883" y="747268"/>
            <a:ext cx="3134360" cy="144018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38100" marR="30480" algn="just">
              <a:lnSpc>
                <a:spcPct val="96000"/>
              </a:lnSpc>
              <a:spcBef>
                <a:spcPts val="155"/>
              </a:spcBef>
            </a:pPr>
            <a:r>
              <a:rPr sz="1200" dirty="0">
                <a:latin typeface="Times New Roman"/>
                <a:cs typeface="Times New Roman"/>
              </a:rPr>
              <a:t>taken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980 </a:t>
            </a:r>
            <a:r>
              <a:rPr sz="1200" b="1" i="1" spc="5" dirty="0">
                <a:latin typeface="Times New Roman"/>
                <a:cs typeface="Times New Roman"/>
              </a:rPr>
              <a:t>kg/m</a:t>
            </a:r>
            <a:r>
              <a:rPr sz="1200" b="1" i="1" spc="7" baseline="38194" dirty="0">
                <a:latin typeface="Times New Roman"/>
                <a:cs typeface="Times New Roman"/>
              </a:rPr>
              <a:t>3</a:t>
            </a:r>
            <a:r>
              <a:rPr sz="1200" spc="5" dirty="0">
                <a:latin typeface="Times New Roman"/>
                <a:cs typeface="Times New Roman"/>
              </a:rPr>
              <a:t>, </a:t>
            </a:r>
            <a:r>
              <a:rPr sz="1200" spc="-25" dirty="0">
                <a:latin typeface="Times New Roman"/>
                <a:cs typeface="Times New Roman"/>
              </a:rPr>
              <a:t>while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specific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a hot </a:t>
            </a:r>
            <a:r>
              <a:rPr sz="1200" spc="5" dirty="0">
                <a:latin typeface="Times New Roman"/>
                <a:cs typeface="Times New Roman"/>
              </a:rPr>
              <a:t>dog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dirty="0">
                <a:latin typeface="Times New Roman"/>
                <a:cs typeface="Times New Roman"/>
              </a:rPr>
              <a:t>taken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b="1" i="1" spc="-5" dirty="0">
                <a:latin typeface="Times New Roman"/>
                <a:cs typeface="Times New Roman"/>
              </a:rPr>
              <a:t>3900 J/kg·C°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20" dirty="0">
                <a:latin typeface="Times New Roman"/>
                <a:cs typeface="Times New Roman"/>
              </a:rPr>
              <a:t>Using  </a:t>
            </a:r>
            <a:r>
              <a:rPr sz="1200" spc="-10" dirty="0">
                <a:latin typeface="Times New Roman"/>
                <a:cs typeface="Times New Roman"/>
              </a:rPr>
              <a:t>transient </a:t>
            </a:r>
            <a:r>
              <a:rPr sz="1200" spc="-5" dirty="0">
                <a:latin typeface="Times New Roman"/>
                <a:cs typeface="Times New Roman"/>
              </a:rPr>
              <a:t>temperature charts,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10" dirty="0">
                <a:latin typeface="Times New Roman"/>
                <a:cs typeface="Times New Roman"/>
              </a:rPr>
              <a:t>thermal </a:t>
            </a:r>
            <a:r>
              <a:rPr sz="1200" spc="-25" dirty="0">
                <a:latin typeface="Times New Roman"/>
                <a:cs typeface="Times New Roman"/>
              </a:rPr>
              <a:t>diffusivity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hot </a:t>
            </a:r>
            <a:r>
              <a:rPr sz="1200" dirty="0">
                <a:latin typeface="Times New Roman"/>
                <a:cs typeface="Times New Roman"/>
              </a:rPr>
              <a:t>dog,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(b)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thermal  conductivity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 hot </a:t>
            </a:r>
            <a:r>
              <a:rPr sz="1200" dirty="0">
                <a:latin typeface="Times New Roman"/>
                <a:cs typeface="Times New Roman"/>
              </a:rPr>
              <a:t>dog,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(c) </a:t>
            </a:r>
            <a:r>
              <a:rPr sz="1200" spc="-5" dirty="0">
                <a:latin typeface="Times New Roman"/>
                <a:cs typeface="Times New Roman"/>
              </a:rPr>
              <a:t>the  convection </a:t>
            </a:r>
            <a:r>
              <a:rPr sz="1200" spc="-10" dirty="0">
                <a:latin typeface="Times New Roman"/>
                <a:cs typeface="Times New Roman"/>
              </a:rPr>
              <a:t>heat transfer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coefficient.</a:t>
            </a:r>
            <a:endParaRPr sz="1200">
              <a:latin typeface="Times New Roman"/>
              <a:cs typeface="Times New Roman"/>
            </a:endParaRPr>
          </a:p>
          <a:p>
            <a:pPr marL="38100" marR="38100" algn="just">
              <a:lnSpc>
                <a:spcPts val="1390"/>
              </a:lnSpc>
              <a:spcBef>
                <a:spcPts val="40"/>
              </a:spcBef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(a)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2.02×10</a:t>
            </a:r>
            <a:r>
              <a:rPr sz="1200" b="1" i="1" spc="-7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-7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m</a:t>
            </a:r>
            <a:r>
              <a:rPr sz="1200" b="1" i="1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/s, (b) 0.771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W/m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·C°,  (c) 467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solidFill>
                  <a:srgbClr val="F50795"/>
                </a:solidFill>
                <a:latin typeface="Times New Roman"/>
                <a:cs typeface="Times New Roman"/>
              </a:rPr>
              <a:t>2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·</a:t>
            </a:r>
            <a:r>
              <a:rPr sz="1200" b="1" i="1" spc="-2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1283" y="3728211"/>
            <a:ext cx="3083560" cy="108648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4.15- </a:t>
            </a:r>
            <a:r>
              <a:rPr sz="1200" spc="-20" dirty="0">
                <a:latin typeface="Times New Roman"/>
                <a:cs typeface="Times New Roman"/>
              </a:rPr>
              <a:t>Using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data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answers </a:t>
            </a:r>
            <a:r>
              <a:rPr sz="1200" spc="-20" dirty="0">
                <a:latin typeface="Times New Roman"/>
                <a:cs typeface="Times New Roman"/>
              </a:rPr>
              <a:t>given </a:t>
            </a:r>
            <a:r>
              <a:rPr sz="1200" spc="-25" dirty="0">
                <a:latin typeface="Times New Roman"/>
                <a:cs typeface="Times New Roman"/>
              </a:rPr>
              <a:t>in  </a:t>
            </a:r>
            <a:r>
              <a:rPr sz="1200" b="1" i="1" dirty="0">
                <a:latin typeface="Times New Roman"/>
                <a:cs typeface="Times New Roman"/>
              </a:rPr>
              <a:t>Prob.(4.14)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center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 </a:t>
            </a:r>
            <a:r>
              <a:rPr sz="1200" spc="-5" dirty="0">
                <a:latin typeface="Times New Roman"/>
                <a:cs typeface="Times New Roman"/>
              </a:rPr>
              <a:t>temperatures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hot </a:t>
            </a:r>
            <a:r>
              <a:rPr sz="1200" spc="5" dirty="0">
                <a:latin typeface="Times New Roman"/>
                <a:cs typeface="Times New Roman"/>
              </a:rPr>
              <a:t>dog </a:t>
            </a:r>
            <a:r>
              <a:rPr sz="1200" b="1" i="1" spc="5" dirty="0">
                <a:latin typeface="Times New Roman"/>
                <a:cs typeface="Times New Roman"/>
              </a:rPr>
              <a:t>4min </a:t>
            </a:r>
            <a:r>
              <a:rPr sz="1200" spc="-10" dirty="0">
                <a:latin typeface="Times New Roman"/>
                <a:cs typeface="Times New Roman"/>
              </a:rPr>
              <a:t>after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start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cooking. </a:t>
            </a:r>
            <a:r>
              <a:rPr sz="1200" spc="-25" dirty="0">
                <a:latin typeface="Times New Roman"/>
                <a:cs typeface="Times New Roman"/>
              </a:rPr>
              <a:t>Also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amount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 </a:t>
            </a:r>
            <a:r>
              <a:rPr sz="1200" spc="-5" dirty="0">
                <a:latin typeface="Times New Roman"/>
                <a:cs typeface="Times New Roman"/>
              </a:rPr>
              <a:t>transferred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hot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dog.</a:t>
            </a:r>
            <a:endParaRPr sz="1200">
              <a:latin typeface="Times New Roman"/>
              <a:cs typeface="Times New Roman"/>
            </a:endParaRPr>
          </a:p>
          <a:p>
            <a:pPr marL="548640" algn="just">
              <a:lnSpc>
                <a:spcPts val="139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73.8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C°,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89.6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C°,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11,409</a:t>
            </a:r>
            <a:r>
              <a:rPr sz="1200" b="1" i="1" spc="114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kJ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0483" y="4953508"/>
            <a:ext cx="3182620" cy="459486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63500" marR="57150" algn="just">
              <a:lnSpc>
                <a:spcPct val="958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4.16-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dirty="0">
                <a:latin typeface="Times New Roman"/>
                <a:cs typeface="Times New Roman"/>
              </a:rPr>
              <a:t>person </a:t>
            </a:r>
            <a:r>
              <a:rPr sz="1200" spc="5" dirty="0">
                <a:latin typeface="Times New Roman"/>
                <a:cs typeface="Times New Roman"/>
              </a:rPr>
              <a:t>puts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few </a:t>
            </a:r>
            <a:r>
              <a:rPr sz="1200" spc="-10" dirty="0">
                <a:latin typeface="Times New Roman"/>
                <a:cs typeface="Times New Roman"/>
              </a:rPr>
              <a:t>apples </a:t>
            </a:r>
            <a:r>
              <a:rPr sz="1200" spc="-15" dirty="0">
                <a:latin typeface="Times New Roman"/>
                <a:cs typeface="Times New Roman"/>
              </a:rPr>
              <a:t>into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freezer 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-15C°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cool </a:t>
            </a:r>
            <a:r>
              <a:rPr sz="1200" spc="-5" dirty="0">
                <a:latin typeface="Times New Roman"/>
                <a:cs typeface="Times New Roman"/>
              </a:rPr>
              <a:t>them </a:t>
            </a:r>
            <a:r>
              <a:rPr sz="1200" spc="-15" dirty="0">
                <a:latin typeface="Times New Roman"/>
                <a:cs typeface="Times New Roman"/>
              </a:rPr>
              <a:t>quickly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dirty="0">
                <a:latin typeface="Times New Roman"/>
                <a:cs typeface="Times New Roman"/>
              </a:rPr>
              <a:t>guests </a:t>
            </a:r>
            <a:r>
              <a:rPr sz="1200" spc="-15" dirty="0">
                <a:latin typeface="Times New Roman"/>
                <a:cs typeface="Times New Roman"/>
              </a:rPr>
              <a:t>who </a:t>
            </a:r>
            <a:r>
              <a:rPr sz="1200" spc="-5" dirty="0">
                <a:latin typeface="Times New Roman"/>
                <a:cs typeface="Times New Roman"/>
              </a:rPr>
              <a:t>are  about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arrive. </a:t>
            </a:r>
            <a:r>
              <a:rPr sz="1200" spc="-25" dirty="0">
                <a:latin typeface="Times New Roman"/>
                <a:cs typeface="Times New Roman"/>
              </a:rPr>
              <a:t>Initially,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apples </a:t>
            </a:r>
            <a:r>
              <a:rPr sz="1200" spc="-5" dirty="0">
                <a:latin typeface="Times New Roman"/>
                <a:cs typeface="Times New Roman"/>
              </a:rPr>
              <a:t>are at a  </a:t>
            </a:r>
            <a:r>
              <a:rPr sz="1200" spc="-15" dirty="0">
                <a:latin typeface="Times New Roman"/>
                <a:cs typeface="Times New Roman"/>
              </a:rPr>
              <a:t>uniform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spc="-5" dirty="0">
                <a:latin typeface="Times New Roman"/>
                <a:cs typeface="Times New Roman"/>
              </a:rPr>
              <a:t>20C°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spc="5" dirty="0">
                <a:latin typeface="Times New Roman"/>
                <a:cs typeface="Times New Roman"/>
              </a:rPr>
              <a:t>on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8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.  </a:t>
            </a:r>
            <a:r>
              <a:rPr sz="1200" spc="-10" dirty="0">
                <a:latin typeface="Times New Roman"/>
                <a:cs typeface="Times New Roman"/>
              </a:rPr>
              <a:t>Treating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apples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b="1" i="1" spc="-5" dirty="0">
                <a:latin typeface="Times New Roman"/>
                <a:cs typeface="Times New Roman"/>
              </a:rPr>
              <a:t>9cm</a:t>
            </a:r>
            <a:r>
              <a:rPr sz="1200" spc="-5" dirty="0">
                <a:latin typeface="Times New Roman"/>
                <a:cs typeface="Times New Roman"/>
              </a:rPr>
              <a:t>-diameter </a:t>
            </a:r>
            <a:r>
              <a:rPr sz="1200" spc="-10" dirty="0">
                <a:latin typeface="Times New Roman"/>
                <a:cs typeface="Times New Roman"/>
              </a:rPr>
              <a:t>spheres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spc="-10" dirty="0">
                <a:latin typeface="Times New Roman"/>
                <a:cs typeface="Times New Roman"/>
              </a:rPr>
              <a:t>taking</a:t>
            </a:r>
            <a:r>
              <a:rPr sz="1200" spc="8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their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properties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be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ρ</a:t>
            </a:r>
            <a:r>
              <a:rPr sz="1200" b="1" i="1" spc="9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r>
              <a:rPr sz="1200" b="1" i="1" spc="7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840</a:t>
            </a:r>
            <a:r>
              <a:rPr sz="1200" b="1" i="1" spc="85" dirty="0">
                <a:latin typeface="Times New Roman"/>
                <a:cs typeface="Times New Roman"/>
              </a:rPr>
              <a:t> </a:t>
            </a:r>
            <a:r>
              <a:rPr sz="1200" b="1" i="1" spc="5" dirty="0">
                <a:latin typeface="Times New Roman"/>
                <a:cs typeface="Times New Roman"/>
              </a:rPr>
              <a:t>kg/m</a:t>
            </a:r>
            <a:r>
              <a:rPr sz="1200" b="1" i="1" spc="7" baseline="38194" dirty="0">
                <a:latin typeface="Times New Roman"/>
                <a:cs typeface="Times New Roman"/>
              </a:rPr>
              <a:t>3</a:t>
            </a:r>
            <a:r>
              <a:rPr sz="1200" spc="5" dirty="0">
                <a:latin typeface="Times New Roman"/>
                <a:cs typeface="Times New Roman"/>
              </a:rPr>
              <a:t>,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p</a:t>
            </a:r>
            <a:r>
              <a:rPr sz="1200" b="1" i="1" spc="7" baseline="-10416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endParaRPr sz="1200">
              <a:latin typeface="Times New Roman"/>
              <a:cs typeface="Times New Roman"/>
            </a:endParaRPr>
          </a:p>
          <a:p>
            <a:pPr marL="63500" marR="55880" algn="just">
              <a:lnSpc>
                <a:spcPct val="95800"/>
              </a:lnSpc>
              <a:spcBef>
                <a:spcPts val="10"/>
              </a:spcBef>
              <a:tabLst>
                <a:tab pos="837565" algn="l"/>
              </a:tabLst>
            </a:pPr>
            <a:r>
              <a:rPr sz="1200" b="1" i="1" dirty="0">
                <a:latin typeface="Times New Roman"/>
                <a:cs typeface="Times New Roman"/>
              </a:rPr>
              <a:t>3.81 </a:t>
            </a:r>
            <a:r>
              <a:rPr sz="1200" b="1" i="1" spc="-5" dirty="0">
                <a:latin typeface="Times New Roman"/>
                <a:cs typeface="Times New Roman"/>
              </a:rPr>
              <a:t>kJ/kg 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b="1" i="1" spc="-5" dirty="0">
                <a:latin typeface="Times New Roman"/>
                <a:cs typeface="Times New Roman"/>
              </a:rPr>
              <a:t>k = </a:t>
            </a:r>
            <a:r>
              <a:rPr sz="1200" b="1" i="1" dirty="0">
                <a:latin typeface="Times New Roman"/>
                <a:cs typeface="Times New Roman"/>
              </a:rPr>
              <a:t>0.418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α =  1.3×10</a:t>
            </a:r>
            <a:r>
              <a:rPr sz="1200" b="1" i="1" spc="-7" baseline="38194" dirty="0">
                <a:latin typeface="Times New Roman"/>
                <a:cs typeface="Times New Roman"/>
              </a:rPr>
              <a:t>-7 </a:t>
            </a:r>
            <a:r>
              <a:rPr sz="1200" b="1" i="1" dirty="0">
                <a:latin typeface="Times New Roman"/>
                <a:cs typeface="Times New Roman"/>
              </a:rPr>
              <a:t>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/s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center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surface  </a:t>
            </a:r>
            <a:r>
              <a:rPr sz="1200" spc="-5" dirty="0">
                <a:latin typeface="Times New Roman"/>
                <a:cs typeface="Times New Roman"/>
              </a:rPr>
              <a:t>temperatures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apples after </a:t>
            </a:r>
            <a:r>
              <a:rPr sz="1200" b="1" i="1" spc="-5" dirty="0">
                <a:latin typeface="Times New Roman"/>
                <a:cs typeface="Times New Roman"/>
              </a:rPr>
              <a:t>1hour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Also,  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amount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 each  </a:t>
            </a:r>
            <a:r>
              <a:rPr sz="1200" spc="-10" dirty="0">
                <a:latin typeface="Times New Roman"/>
                <a:cs typeface="Times New Roman"/>
              </a:rPr>
              <a:t>apple.	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11.2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C°,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2.7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C°,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17.2</a:t>
            </a:r>
            <a:r>
              <a:rPr sz="1200" b="1" i="1" spc="114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kJ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63500" marR="52069" algn="just">
              <a:lnSpc>
                <a:spcPct val="95800"/>
              </a:lnSpc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4.17-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5" dirty="0">
                <a:latin typeface="Times New Roman"/>
                <a:cs typeface="Times New Roman"/>
              </a:rPr>
              <a:t>6mm </a:t>
            </a:r>
            <a:r>
              <a:rPr sz="1200" spc="-15" dirty="0">
                <a:latin typeface="Times New Roman"/>
                <a:cs typeface="Times New Roman"/>
              </a:rPr>
              <a:t>thick stainless </a:t>
            </a:r>
            <a:r>
              <a:rPr sz="1200" dirty="0">
                <a:latin typeface="Times New Roman"/>
                <a:cs typeface="Times New Roman"/>
              </a:rPr>
              <a:t>steel </a:t>
            </a:r>
            <a:r>
              <a:rPr sz="1200" spc="-10" dirty="0">
                <a:latin typeface="Times New Roman"/>
                <a:cs typeface="Times New Roman"/>
              </a:rPr>
              <a:t>plate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ρ = 7800  </a:t>
            </a:r>
            <a:r>
              <a:rPr sz="1200" b="1" i="1" spc="5" dirty="0">
                <a:latin typeface="Times New Roman"/>
                <a:cs typeface="Times New Roman"/>
              </a:rPr>
              <a:t>kg/m</a:t>
            </a:r>
            <a:r>
              <a:rPr sz="1200" b="1" i="1" spc="7" baseline="38194" dirty="0">
                <a:latin typeface="Times New Roman"/>
                <a:cs typeface="Times New Roman"/>
              </a:rPr>
              <a:t>3</a:t>
            </a:r>
            <a:r>
              <a:rPr sz="1200" spc="5" dirty="0">
                <a:latin typeface="Times New Roman"/>
                <a:cs typeface="Times New Roman"/>
              </a:rPr>
              <a:t>,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p </a:t>
            </a:r>
            <a:r>
              <a:rPr sz="1200" b="1" i="1" spc="-5" dirty="0">
                <a:latin typeface="Times New Roman"/>
                <a:cs typeface="Times New Roman"/>
              </a:rPr>
              <a:t>= 460 J/kg 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b="1" i="1" spc="-5" dirty="0">
                <a:latin typeface="Times New Roman"/>
                <a:cs typeface="Times New Roman"/>
              </a:rPr>
              <a:t>k = 55 W/m ·C°</a:t>
            </a:r>
            <a:r>
              <a:rPr sz="1200" spc="-5" dirty="0">
                <a:latin typeface="Times New Roman"/>
                <a:cs typeface="Times New Roman"/>
              </a:rPr>
              <a:t>)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form the nose section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30" dirty="0">
                <a:latin typeface="Times New Roman"/>
                <a:cs typeface="Times New Roman"/>
              </a:rPr>
              <a:t>missile. </a:t>
            </a:r>
            <a:r>
              <a:rPr sz="1200" dirty="0">
                <a:latin typeface="Times New Roman"/>
                <a:cs typeface="Times New Roman"/>
              </a:rPr>
              <a:t>It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20" dirty="0">
                <a:latin typeface="Times New Roman"/>
                <a:cs typeface="Times New Roman"/>
              </a:rPr>
              <a:t>held </a:t>
            </a:r>
            <a:r>
              <a:rPr sz="1200" spc="-30" dirty="0">
                <a:latin typeface="Times New Roman"/>
                <a:cs typeface="Times New Roman"/>
              </a:rPr>
              <a:t>initially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-15" dirty="0">
                <a:latin typeface="Times New Roman"/>
                <a:cs typeface="Times New Roman"/>
              </a:rPr>
              <a:t>uniform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30C°</a:t>
            </a:r>
            <a:r>
              <a:rPr sz="1200" spc="-5" dirty="0">
                <a:latin typeface="Times New Roman"/>
                <a:cs typeface="Times New Roman"/>
              </a:rPr>
              <a:t>.  </a:t>
            </a:r>
            <a:r>
              <a:rPr sz="1200" spc="-2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30" dirty="0">
                <a:latin typeface="Times New Roman"/>
                <a:cs typeface="Times New Roman"/>
              </a:rPr>
              <a:t>missile </a:t>
            </a:r>
            <a:r>
              <a:rPr sz="1200" spc="-5" dirty="0">
                <a:latin typeface="Times New Roman"/>
                <a:cs typeface="Times New Roman"/>
              </a:rPr>
              <a:t>enters the </a:t>
            </a:r>
            <a:r>
              <a:rPr sz="1200" spc="-10" dirty="0">
                <a:latin typeface="Times New Roman"/>
                <a:cs typeface="Times New Roman"/>
              </a:rPr>
              <a:t>denser </a:t>
            </a:r>
            <a:r>
              <a:rPr sz="1200" spc="-20" dirty="0">
                <a:latin typeface="Times New Roman"/>
                <a:cs typeface="Times New Roman"/>
              </a:rPr>
              <a:t>layers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thr  atmosphere at a </a:t>
            </a:r>
            <a:r>
              <a:rPr sz="1200" spc="-10" dirty="0">
                <a:latin typeface="Times New Roman"/>
                <a:cs typeface="Times New Roman"/>
              </a:rPr>
              <a:t>very </a:t>
            </a:r>
            <a:r>
              <a:rPr sz="1200" spc="-20" dirty="0">
                <a:latin typeface="Times New Roman"/>
                <a:cs typeface="Times New Roman"/>
              </a:rPr>
              <a:t>high velocity,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effective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10" dirty="0">
                <a:latin typeface="Times New Roman"/>
                <a:cs typeface="Times New Roman"/>
              </a:rPr>
              <a:t>surrounding </a:t>
            </a:r>
            <a:r>
              <a:rPr sz="1200" spc="-5" dirty="0">
                <a:latin typeface="Times New Roman"/>
                <a:cs typeface="Times New Roman"/>
              </a:rPr>
              <a:t>the nose region  attains the </a:t>
            </a:r>
            <a:r>
              <a:rPr sz="1200" spc="-20" dirty="0">
                <a:latin typeface="Times New Roman"/>
                <a:cs typeface="Times New Roman"/>
              </a:rPr>
              <a:t>value </a:t>
            </a:r>
            <a:r>
              <a:rPr sz="1200" b="1" i="1" spc="-5" dirty="0">
                <a:latin typeface="Times New Roman"/>
                <a:cs typeface="Times New Roman"/>
              </a:rPr>
              <a:t>2150C°</a:t>
            </a:r>
            <a:r>
              <a:rPr sz="1200" spc="-5" dirty="0">
                <a:latin typeface="Times New Roman"/>
                <a:cs typeface="Times New Roman"/>
              </a:rPr>
              <a:t>, 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5" dirty="0">
                <a:latin typeface="Times New Roman"/>
                <a:cs typeface="Times New Roman"/>
              </a:rPr>
              <a:t>convection 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estimated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b="1" i="1" spc="-5" dirty="0">
                <a:latin typeface="Times New Roman"/>
                <a:cs typeface="Times New Roman"/>
              </a:rPr>
              <a:t>3395 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maximum </a:t>
            </a:r>
            <a:r>
              <a:rPr sz="1200" spc="-10" dirty="0">
                <a:latin typeface="Times New Roman"/>
                <a:cs typeface="Times New Roman"/>
              </a:rPr>
              <a:t>metal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25" dirty="0">
                <a:latin typeface="Times New Roman"/>
                <a:cs typeface="Times New Roman"/>
              </a:rPr>
              <a:t>is  </a:t>
            </a:r>
            <a:r>
              <a:rPr sz="1200" spc="-5" dirty="0">
                <a:latin typeface="Times New Roman"/>
                <a:cs typeface="Times New Roman"/>
              </a:rPr>
              <a:t>not </a:t>
            </a:r>
            <a:r>
              <a:rPr sz="1200" spc="-10" dirty="0">
                <a:latin typeface="Times New Roman"/>
                <a:cs typeface="Times New Roman"/>
              </a:rPr>
              <a:t>exceed </a:t>
            </a:r>
            <a:r>
              <a:rPr sz="1200" b="1" i="1" spc="-5" dirty="0">
                <a:latin typeface="Times New Roman"/>
                <a:cs typeface="Times New Roman"/>
              </a:rPr>
              <a:t>1100C°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maximum  permissible </a:t>
            </a:r>
            <a:r>
              <a:rPr sz="1200" spc="-20" dirty="0">
                <a:latin typeface="Times New Roman"/>
                <a:cs typeface="Times New Roman"/>
              </a:rPr>
              <a:t>time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these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surroundings.</a:t>
            </a:r>
            <a:endParaRPr sz="1200">
              <a:latin typeface="Times New Roman"/>
              <a:cs typeface="Times New Roman"/>
            </a:endParaRPr>
          </a:p>
          <a:p>
            <a:pPr marL="1971039" algn="just">
              <a:lnSpc>
                <a:spcPts val="1415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2.58</a:t>
            </a:r>
            <a:r>
              <a:rPr sz="1200" b="1" i="1" spc="2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sec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7108" y="3258819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Prob.(4.14)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42288" y="2207767"/>
            <a:ext cx="2136648" cy="13411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832859" y="747268"/>
            <a:ext cx="3135630" cy="231457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8100" marR="30480" algn="just">
              <a:lnSpc>
                <a:spcPct val="95900"/>
              </a:lnSpc>
              <a:spcBef>
                <a:spcPts val="160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4.18-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b="1" i="1" spc="-5" dirty="0">
                <a:latin typeface="Times New Roman"/>
                <a:cs typeface="Times New Roman"/>
              </a:rPr>
              <a:t>65kg </a:t>
            </a:r>
            <a:r>
              <a:rPr sz="1200" spc="-10" dirty="0">
                <a:latin typeface="Times New Roman"/>
                <a:cs typeface="Times New Roman"/>
              </a:rPr>
              <a:t>beef </a:t>
            </a:r>
            <a:r>
              <a:rPr sz="1200" spc="-5" dirty="0">
                <a:latin typeface="Times New Roman"/>
                <a:cs typeface="Times New Roman"/>
              </a:rPr>
              <a:t>carcass (</a:t>
            </a:r>
            <a:r>
              <a:rPr sz="1200" b="1" i="1" spc="-5" dirty="0">
                <a:latin typeface="Times New Roman"/>
                <a:cs typeface="Times New Roman"/>
              </a:rPr>
              <a:t>k = </a:t>
            </a:r>
            <a:r>
              <a:rPr sz="1200" b="1" i="1" dirty="0">
                <a:latin typeface="Times New Roman"/>
                <a:cs typeface="Times New Roman"/>
              </a:rPr>
              <a:t>0.47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 </a:t>
            </a:r>
            <a:r>
              <a:rPr sz="1200" spc="-15" dirty="0">
                <a:latin typeface="Times New Roman"/>
                <a:cs typeface="Times New Roman"/>
              </a:rPr>
              <a:t>and  </a:t>
            </a:r>
            <a:r>
              <a:rPr sz="1200" b="1" i="1" spc="-5" dirty="0">
                <a:latin typeface="Times New Roman"/>
                <a:cs typeface="Times New Roman"/>
              </a:rPr>
              <a:t>α = 0.13×10</a:t>
            </a:r>
            <a:r>
              <a:rPr sz="1200" b="1" i="1" spc="-7" baseline="38194" dirty="0">
                <a:latin typeface="Times New Roman"/>
                <a:cs typeface="Times New Roman"/>
              </a:rPr>
              <a:t>-6 </a:t>
            </a:r>
            <a:r>
              <a:rPr sz="1200" b="1" i="1" dirty="0">
                <a:latin typeface="Times New Roman"/>
                <a:cs typeface="Times New Roman"/>
              </a:rPr>
              <a:t>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/s</a:t>
            </a:r>
            <a:r>
              <a:rPr sz="1200" dirty="0">
                <a:latin typeface="Times New Roman"/>
                <a:cs typeface="Times New Roman"/>
              </a:rPr>
              <a:t>) </a:t>
            </a:r>
            <a:r>
              <a:rPr sz="1200" spc="-30" dirty="0">
                <a:latin typeface="Times New Roman"/>
                <a:cs typeface="Times New Roman"/>
              </a:rPr>
              <a:t>initially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-15" dirty="0">
                <a:latin typeface="Times New Roman"/>
                <a:cs typeface="Times New Roman"/>
              </a:rPr>
              <a:t>uniform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spc="-5" dirty="0">
                <a:latin typeface="Times New Roman"/>
                <a:cs typeface="Times New Roman"/>
              </a:rPr>
              <a:t>37C°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cooled </a:t>
            </a:r>
            <a:r>
              <a:rPr sz="1200" spc="-15" dirty="0">
                <a:latin typeface="Times New Roman"/>
                <a:cs typeface="Times New Roman"/>
              </a:rPr>
              <a:t>by  </a:t>
            </a:r>
            <a:r>
              <a:rPr sz="1200" spc="-10" dirty="0">
                <a:latin typeface="Times New Roman"/>
                <a:cs typeface="Times New Roman"/>
              </a:rPr>
              <a:t>refrigerated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-6C° </a:t>
            </a:r>
            <a:r>
              <a:rPr sz="1200" spc="-25" dirty="0">
                <a:latin typeface="Times New Roman"/>
                <a:cs typeface="Times New Roman"/>
              </a:rPr>
              <a:t>flowing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spc="-15" dirty="0">
                <a:latin typeface="Times New Roman"/>
                <a:cs typeface="Times New Roman"/>
              </a:rPr>
              <a:t>velocity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b="1" i="1" dirty="0">
                <a:latin typeface="Times New Roman"/>
                <a:cs typeface="Times New Roman"/>
              </a:rPr>
              <a:t>1.8m/s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average heat transfer </a:t>
            </a:r>
            <a:r>
              <a:rPr sz="1200" spc="-20" dirty="0">
                <a:latin typeface="Times New Roman"/>
                <a:cs typeface="Times New Roman"/>
              </a:rPr>
              <a:t>coefficient  </a:t>
            </a:r>
            <a:r>
              <a:rPr sz="1200" spc="-5" dirty="0">
                <a:latin typeface="Times New Roman"/>
                <a:cs typeface="Times New Roman"/>
              </a:rPr>
              <a:t>between the carcass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air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b="1" i="1" spc="-5" dirty="0">
                <a:latin typeface="Times New Roman"/>
                <a:cs typeface="Times New Roman"/>
              </a:rPr>
              <a:t>22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.  </a:t>
            </a:r>
            <a:r>
              <a:rPr sz="1200" spc="-10" dirty="0">
                <a:latin typeface="Times New Roman"/>
                <a:cs typeface="Times New Roman"/>
              </a:rPr>
              <a:t>Treating </a:t>
            </a:r>
            <a:r>
              <a:rPr sz="1200" spc="-5" dirty="0">
                <a:latin typeface="Times New Roman"/>
                <a:cs typeface="Times New Roman"/>
              </a:rPr>
              <a:t>the carcass as a </a:t>
            </a:r>
            <a:r>
              <a:rPr sz="1200" spc="-25" dirty="0">
                <a:latin typeface="Times New Roman"/>
                <a:cs typeface="Times New Roman"/>
              </a:rPr>
              <a:t>cylinder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diameter  </a:t>
            </a:r>
            <a:r>
              <a:rPr sz="1200" b="1" i="1" spc="-5" dirty="0">
                <a:latin typeface="Times New Roman"/>
                <a:cs typeface="Times New Roman"/>
              </a:rPr>
              <a:t>24cm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20" dirty="0">
                <a:latin typeface="Times New Roman"/>
                <a:cs typeface="Times New Roman"/>
              </a:rPr>
              <a:t>height  </a:t>
            </a:r>
            <a:r>
              <a:rPr sz="1200" b="1" i="1" dirty="0">
                <a:latin typeface="Times New Roman"/>
                <a:cs typeface="Times New Roman"/>
              </a:rPr>
              <a:t>1.4m </a:t>
            </a:r>
            <a:r>
              <a:rPr sz="1200" spc="-15" dirty="0">
                <a:latin typeface="Times New Roman"/>
                <a:cs typeface="Times New Roman"/>
              </a:rPr>
              <a:t>and disregarding </a:t>
            </a:r>
            <a:r>
              <a:rPr sz="1200" spc="-10" dirty="0">
                <a:latin typeface="Times New Roman"/>
                <a:cs typeface="Times New Roman"/>
              </a:rPr>
              <a:t>heat  transfer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15" dirty="0">
                <a:latin typeface="Times New Roman"/>
                <a:cs typeface="Times New Roman"/>
              </a:rPr>
              <a:t>base and </a:t>
            </a:r>
            <a:r>
              <a:rPr sz="1200" spc="10" dirty="0">
                <a:latin typeface="Times New Roman"/>
                <a:cs typeface="Times New Roman"/>
              </a:rPr>
              <a:t>top </a:t>
            </a:r>
            <a:r>
              <a:rPr sz="1200" spc="-10" dirty="0">
                <a:latin typeface="Times New Roman"/>
                <a:cs typeface="Times New Roman"/>
              </a:rPr>
              <a:t>surfaces, </a:t>
            </a:r>
            <a:r>
              <a:rPr sz="1200" spc="-15" dirty="0">
                <a:latin typeface="Times New Roman"/>
                <a:cs typeface="Times New Roman"/>
              </a:rPr>
              <a:t>determine  </a:t>
            </a:r>
            <a:r>
              <a:rPr sz="1200" spc="-5" dirty="0">
                <a:latin typeface="Times New Roman"/>
                <a:cs typeface="Times New Roman"/>
              </a:rPr>
              <a:t>how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25" dirty="0">
                <a:latin typeface="Times New Roman"/>
                <a:cs typeface="Times New Roman"/>
              </a:rPr>
              <a:t>it will </a:t>
            </a:r>
            <a:r>
              <a:rPr sz="1200" dirty="0">
                <a:latin typeface="Times New Roman"/>
                <a:cs typeface="Times New Roman"/>
              </a:rPr>
              <a:t>take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center temperature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the carcass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drop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4C°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5" dirty="0">
                <a:latin typeface="Times New Roman"/>
                <a:cs typeface="Times New Roman"/>
              </a:rPr>
              <a:t>Also, determine </a:t>
            </a:r>
            <a:r>
              <a:rPr sz="1200" spc="-25" dirty="0">
                <a:latin typeface="Times New Roman"/>
                <a:cs typeface="Times New Roman"/>
              </a:rPr>
              <a:t>if </a:t>
            </a:r>
            <a:r>
              <a:rPr sz="1200" spc="-15" dirty="0">
                <a:latin typeface="Times New Roman"/>
                <a:cs typeface="Times New Roman"/>
              </a:rPr>
              <a:t>any  </a:t>
            </a:r>
            <a:r>
              <a:rPr sz="1200" spc="-5" dirty="0">
                <a:latin typeface="Times New Roman"/>
                <a:cs typeface="Times New Roman"/>
              </a:rPr>
              <a:t>part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carcass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0" dirty="0">
                <a:latin typeface="Times New Roman"/>
                <a:cs typeface="Times New Roman"/>
              </a:rPr>
              <a:t>freeze </a:t>
            </a:r>
            <a:r>
              <a:rPr sz="1200" spc="-15" dirty="0">
                <a:latin typeface="Times New Roman"/>
                <a:cs typeface="Times New Roman"/>
              </a:rPr>
              <a:t>during this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process.</a:t>
            </a:r>
            <a:endParaRPr sz="1200">
              <a:latin typeface="Times New Roman"/>
              <a:cs typeface="Times New Roman"/>
            </a:endParaRPr>
          </a:p>
          <a:p>
            <a:pPr marL="2064385" algn="just">
              <a:lnSpc>
                <a:spcPts val="1390"/>
              </a:lnSpc>
            </a:pP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14.0</a:t>
            </a:r>
            <a:r>
              <a:rPr sz="1200" b="1" i="1" spc="-3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h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32859" y="4953508"/>
            <a:ext cx="3134995" cy="231140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 marR="37465" algn="just">
              <a:lnSpc>
                <a:spcPts val="1390"/>
              </a:lnSpc>
              <a:spcBef>
                <a:spcPts val="185"/>
              </a:spcBef>
            </a:pP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4.19- </a:t>
            </a:r>
            <a:r>
              <a:rPr sz="1200" spc="-20" dirty="0">
                <a:latin typeface="Times New Roman"/>
                <a:cs typeface="Times New Roman"/>
              </a:rPr>
              <a:t>An </a:t>
            </a:r>
            <a:r>
              <a:rPr sz="1200" b="1" i="1" spc="-5" dirty="0">
                <a:latin typeface="Times New Roman"/>
                <a:cs typeface="Times New Roman"/>
              </a:rPr>
              <a:t>8cm</a:t>
            </a:r>
            <a:r>
              <a:rPr sz="1200" spc="-5" dirty="0">
                <a:latin typeface="Times New Roman"/>
                <a:cs typeface="Times New Roman"/>
              </a:rPr>
              <a:t>-diameter </a:t>
            </a:r>
            <a:r>
              <a:rPr sz="1200" spc="10" dirty="0">
                <a:latin typeface="Times New Roman"/>
                <a:cs typeface="Times New Roman"/>
              </a:rPr>
              <a:t>potato </a:t>
            </a:r>
            <a:r>
              <a:rPr sz="1200" spc="-5" dirty="0">
                <a:latin typeface="Times New Roman"/>
                <a:cs typeface="Times New Roman"/>
              </a:rPr>
              <a:t>(</a:t>
            </a:r>
            <a:r>
              <a:rPr sz="1200" b="1" i="1" spc="-5" dirty="0">
                <a:latin typeface="Times New Roman"/>
                <a:cs typeface="Times New Roman"/>
              </a:rPr>
              <a:t>ρ = 1100 </a:t>
            </a:r>
            <a:r>
              <a:rPr sz="1200" b="1" i="1" spc="5" dirty="0">
                <a:latin typeface="Times New Roman"/>
                <a:cs typeface="Times New Roman"/>
              </a:rPr>
              <a:t>kg/m</a:t>
            </a:r>
            <a:r>
              <a:rPr sz="1200" b="1" i="1" spc="7" baseline="38194" dirty="0">
                <a:latin typeface="Times New Roman"/>
                <a:cs typeface="Times New Roman"/>
              </a:rPr>
              <a:t>3</a:t>
            </a:r>
            <a:r>
              <a:rPr sz="1200" spc="5" dirty="0">
                <a:latin typeface="Times New Roman"/>
                <a:cs typeface="Times New Roman"/>
              </a:rPr>
              <a:t>, </a:t>
            </a:r>
            <a:r>
              <a:rPr sz="1200" spc="31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C</a:t>
            </a:r>
            <a:r>
              <a:rPr sz="1200" b="1" i="1" spc="-15" baseline="-10416" dirty="0">
                <a:latin typeface="Times New Roman"/>
                <a:cs typeface="Times New Roman"/>
              </a:rPr>
              <a:t>p  </a:t>
            </a:r>
            <a:r>
              <a:rPr sz="1200" b="1" i="1" spc="-5" dirty="0">
                <a:latin typeface="Times New Roman"/>
                <a:cs typeface="Times New Roman"/>
              </a:rPr>
              <a:t>= 3900 J/kg 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b="1" i="1" spc="-5" dirty="0">
                <a:latin typeface="Times New Roman"/>
                <a:cs typeface="Times New Roman"/>
              </a:rPr>
              <a:t>k = </a:t>
            </a:r>
            <a:r>
              <a:rPr sz="1200" b="1" i="1" dirty="0">
                <a:latin typeface="Times New Roman"/>
                <a:cs typeface="Times New Roman"/>
              </a:rPr>
              <a:t>0.6 </a:t>
            </a:r>
            <a:r>
              <a:rPr sz="1200" b="1" i="1" spc="-10" dirty="0">
                <a:latin typeface="Times New Roman"/>
                <a:cs typeface="Times New Roman"/>
              </a:rPr>
              <a:t>W/m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α =</a:t>
            </a:r>
            <a:r>
              <a:rPr sz="1200" b="1" i="1" spc="27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1.4</a:t>
            </a:r>
            <a:endParaRPr sz="1200">
              <a:latin typeface="Times New Roman"/>
              <a:cs typeface="Times New Roman"/>
            </a:endParaRPr>
          </a:p>
          <a:p>
            <a:pPr marL="38100" algn="just">
              <a:lnSpc>
                <a:spcPts val="1310"/>
              </a:lnSpc>
            </a:pPr>
            <a:r>
              <a:rPr sz="1200" b="1" i="1" spc="-5" dirty="0">
                <a:latin typeface="Times New Roman"/>
                <a:cs typeface="Times New Roman"/>
              </a:rPr>
              <a:t>×10</a:t>
            </a:r>
            <a:r>
              <a:rPr sz="1200" b="1" i="1" spc="-7" baseline="38194" dirty="0">
                <a:latin typeface="Times New Roman"/>
                <a:cs typeface="Times New Roman"/>
              </a:rPr>
              <a:t>-7      </a:t>
            </a:r>
            <a:r>
              <a:rPr sz="1200" b="1" i="1" dirty="0">
                <a:latin typeface="Times New Roman"/>
                <a:cs typeface="Times New Roman"/>
              </a:rPr>
              <a:t>m</a:t>
            </a:r>
            <a:r>
              <a:rPr sz="1200" b="1" i="1" baseline="38194" dirty="0">
                <a:latin typeface="Times New Roman"/>
                <a:cs typeface="Times New Roman"/>
              </a:rPr>
              <a:t>2</a:t>
            </a:r>
            <a:r>
              <a:rPr sz="1200" b="1" i="1" dirty="0">
                <a:latin typeface="Times New Roman"/>
                <a:cs typeface="Times New Roman"/>
              </a:rPr>
              <a:t>/s</a:t>
            </a:r>
            <a:r>
              <a:rPr sz="1200" dirty="0">
                <a:latin typeface="Times New Roman"/>
                <a:cs typeface="Times New Roman"/>
              </a:rPr>
              <a:t>)    </a:t>
            </a:r>
            <a:r>
              <a:rPr sz="1200" spc="-5" dirty="0">
                <a:latin typeface="Times New Roman"/>
                <a:cs typeface="Times New Roman"/>
              </a:rPr>
              <a:t>that    </a:t>
            </a:r>
            <a:r>
              <a:rPr sz="1200" spc="-25" dirty="0">
                <a:latin typeface="Times New Roman"/>
                <a:cs typeface="Times New Roman"/>
              </a:rPr>
              <a:t>is    </a:t>
            </a:r>
            <a:r>
              <a:rPr sz="1200" spc="-30" dirty="0">
                <a:latin typeface="Times New Roman"/>
                <a:cs typeface="Times New Roman"/>
              </a:rPr>
              <a:t>initially    </a:t>
            </a:r>
            <a:r>
              <a:rPr sz="1200" spc="-5" dirty="0">
                <a:latin typeface="Times New Roman"/>
                <a:cs typeface="Times New Roman"/>
              </a:rPr>
              <a:t>at    a </a:t>
            </a:r>
            <a:r>
              <a:rPr sz="1200" spc="229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uniform</a:t>
            </a:r>
            <a:endParaRPr sz="1200">
              <a:latin typeface="Times New Roman"/>
              <a:cs typeface="Times New Roman"/>
            </a:endParaRPr>
          </a:p>
          <a:p>
            <a:pPr marL="38100" marR="31115" algn="just">
              <a:lnSpc>
                <a:spcPct val="95800"/>
              </a:lnSpc>
              <a:spcBef>
                <a:spcPts val="40"/>
              </a:spcBef>
            </a:pP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25C°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baked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an </a:t>
            </a:r>
            <a:r>
              <a:rPr sz="1200" spc="-10" dirty="0">
                <a:latin typeface="Times New Roman"/>
                <a:cs typeface="Times New Roman"/>
              </a:rPr>
              <a:t>oven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170C°  </a:t>
            </a:r>
            <a:r>
              <a:rPr sz="1200" spc="-10" dirty="0">
                <a:latin typeface="Times New Roman"/>
                <a:cs typeface="Times New Roman"/>
              </a:rPr>
              <a:t>until </a:t>
            </a:r>
            <a:r>
              <a:rPr sz="1200" spc="-5" dirty="0">
                <a:latin typeface="Times New Roman"/>
                <a:cs typeface="Times New Roman"/>
              </a:rPr>
              <a:t>a temperature </a:t>
            </a:r>
            <a:r>
              <a:rPr sz="1200" spc="-10" dirty="0">
                <a:latin typeface="Times New Roman"/>
                <a:cs typeface="Times New Roman"/>
              </a:rPr>
              <a:t>sensor inserted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center 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potato </a:t>
            </a:r>
            <a:r>
              <a:rPr sz="1200" spc="-15" dirty="0">
                <a:latin typeface="Times New Roman"/>
                <a:cs typeface="Times New Roman"/>
              </a:rPr>
              <a:t>indicates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reading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-5" dirty="0">
                <a:latin typeface="Times New Roman"/>
                <a:cs typeface="Times New Roman"/>
              </a:rPr>
              <a:t>70C°</a:t>
            </a:r>
            <a:r>
              <a:rPr sz="1200" spc="-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 </a:t>
            </a:r>
            <a:r>
              <a:rPr sz="1200" spc="10" dirty="0">
                <a:latin typeface="Times New Roman"/>
                <a:cs typeface="Times New Roman"/>
              </a:rPr>
              <a:t>potato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then </a:t>
            </a:r>
            <a:r>
              <a:rPr sz="1200" dirty="0">
                <a:latin typeface="Times New Roman"/>
                <a:cs typeface="Times New Roman"/>
              </a:rPr>
              <a:t>taken </a:t>
            </a:r>
            <a:r>
              <a:rPr sz="1200" spc="5" dirty="0">
                <a:latin typeface="Times New Roman"/>
                <a:cs typeface="Times New Roman"/>
              </a:rPr>
              <a:t>out of </a:t>
            </a:r>
            <a:r>
              <a:rPr sz="1200" spc="-5" dirty="0">
                <a:latin typeface="Times New Roman"/>
                <a:cs typeface="Times New Roman"/>
              </a:rPr>
              <a:t>the oven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wrapped 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thick </a:t>
            </a:r>
            <a:r>
              <a:rPr sz="1200" spc="-5" dirty="0">
                <a:latin typeface="Times New Roman"/>
                <a:cs typeface="Times New Roman"/>
              </a:rPr>
              <a:t>towels </a:t>
            </a:r>
            <a:r>
              <a:rPr sz="1200" spc="-10" dirty="0">
                <a:latin typeface="Times New Roman"/>
                <a:cs typeface="Times New Roman"/>
              </a:rPr>
              <a:t>so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15" dirty="0">
                <a:latin typeface="Times New Roman"/>
                <a:cs typeface="Times New Roman"/>
              </a:rPr>
              <a:t>almost no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lost </a:t>
            </a:r>
            <a:r>
              <a:rPr sz="1200" spc="-5" dirty="0">
                <a:latin typeface="Times New Roman"/>
                <a:cs typeface="Times New Roman"/>
              </a:rPr>
              <a:t>from  the </a:t>
            </a:r>
            <a:r>
              <a:rPr sz="1200" spc="-10" dirty="0">
                <a:latin typeface="Times New Roman"/>
                <a:cs typeface="Times New Roman"/>
              </a:rPr>
              <a:t>baked </a:t>
            </a:r>
            <a:r>
              <a:rPr sz="1200" spc="10" dirty="0">
                <a:latin typeface="Times New Roman"/>
                <a:cs typeface="Times New Roman"/>
              </a:rPr>
              <a:t>potato. </a:t>
            </a:r>
            <a:r>
              <a:rPr sz="1200" spc="-25" dirty="0">
                <a:latin typeface="Times New Roman"/>
                <a:cs typeface="Times New Roman"/>
              </a:rPr>
              <a:t>Assuming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heat transfer  </a:t>
            </a:r>
            <a:r>
              <a:rPr sz="1200" spc="-20" dirty="0">
                <a:latin typeface="Times New Roman"/>
                <a:cs typeface="Times New Roman"/>
              </a:rPr>
              <a:t>coefficient  </a:t>
            </a:r>
            <a:r>
              <a:rPr sz="1200" spc="-25" dirty="0">
                <a:latin typeface="Times New Roman"/>
                <a:cs typeface="Times New Roman"/>
              </a:rPr>
              <a:t>in  </a:t>
            </a:r>
            <a:r>
              <a:rPr sz="1200" spc="-5" dirty="0">
                <a:latin typeface="Times New Roman"/>
                <a:cs typeface="Times New Roman"/>
              </a:rPr>
              <a:t>the  oven 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spc="-15" dirty="0">
                <a:latin typeface="Times New Roman"/>
                <a:cs typeface="Times New Roman"/>
              </a:rPr>
              <a:t>be  </a:t>
            </a:r>
            <a:r>
              <a:rPr sz="1200" b="1" i="1" spc="-5" dirty="0">
                <a:latin typeface="Times New Roman"/>
                <a:cs typeface="Times New Roman"/>
              </a:rPr>
              <a:t>25  </a:t>
            </a:r>
            <a:r>
              <a:rPr sz="1200" b="1" i="1" dirty="0">
                <a:latin typeface="Times New Roman"/>
                <a:cs typeface="Times New Roman"/>
              </a:rPr>
              <a:t>W/m</a:t>
            </a:r>
            <a:r>
              <a:rPr sz="1200" b="1" i="1" baseline="38194" dirty="0">
                <a:latin typeface="Times New Roman"/>
                <a:cs typeface="Times New Roman"/>
              </a:rPr>
              <a:t>2  </a:t>
            </a:r>
            <a:r>
              <a:rPr sz="1200" b="1" i="1" spc="-5" dirty="0">
                <a:latin typeface="Times New Roman"/>
                <a:cs typeface="Times New Roman"/>
              </a:rPr>
              <a:t>·C°</a:t>
            </a:r>
            <a:r>
              <a:rPr sz="1200" spc="-5" dirty="0">
                <a:latin typeface="Times New Roman"/>
                <a:cs typeface="Times New Roman"/>
              </a:rPr>
              <a:t>,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spc="-30" dirty="0">
                <a:latin typeface="Times New Roman"/>
                <a:cs typeface="Times New Roman"/>
              </a:rPr>
              <a:t>find</a:t>
            </a:r>
            <a:endParaRPr sz="1200">
              <a:latin typeface="Times New Roman"/>
              <a:cs typeface="Times New Roman"/>
            </a:endParaRPr>
          </a:p>
          <a:p>
            <a:pPr marL="269240" indent="-231775" algn="just">
              <a:lnSpc>
                <a:spcPts val="1345"/>
              </a:lnSpc>
              <a:buClr>
                <a:srgbClr val="F50795"/>
              </a:buClr>
              <a:buFont typeface="Times New Roman"/>
              <a:buAutoNum type="alphaLcParenBoth"/>
              <a:tabLst>
                <a:tab pos="269875" algn="l"/>
              </a:tabLst>
            </a:pPr>
            <a:r>
              <a:rPr sz="1200" spc="-5" dirty="0">
                <a:latin typeface="Times New Roman"/>
                <a:cs typeface="Times New Roman"/>
              </a:rPr>
              <a:t>how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potato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baked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oven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endParaRPr sz="1200">
              <a:latin typeface="Times New Roman"/>
              <a:cs typeface="Times New Roman"/>
            </a:endParaRPr>
          </a:p>
          <a:p>
            <a:pPr marL="38100" marR="39370" algn="just">
              <a:lnSpc>
                <a:spcPts val="1370"/>
              </a:lnSpc>
              <a:spcBef>
                <a:spcPts val="80"/>
              </a:spcBef>
              <a:buClr>
                <a:srgbClr val="F50795"/>
              </a:buClr>
              <a:buFont typeface="Times New Roman"/>
              <a:buAutoNum type="alphaLcParenBoth"/>
              <a:tabLst>
                <a:tab pos="264160" algn="l"/>
              </a:tabLst>
            </a:pP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final </a:t>
            </a:r>
            <a:r>
              <a:rPr sz="1200" spc="-20" dirty="0">
                <a:latin typeface="Times New Roman"/>
                <a:cs typeface="Times New Roman"/>
              </a:rPr>
              <a:t>equilibrium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10" dirty="0">
                <a:latin typeface="Times New Roman"/>
                <a:cs typeface="Times New Roman"/>
              </a:rPr>
              <a:t>potato  </a:t>
            </a:r>
            <a:r>
              <a:rPr sz="1200" spc="-10" dirty="0">
                <a:latin typeface="Times New Roman"/>
                <a:cs typeface="Times New Roman"/>
              </a:rPr>
              <a:t>after </a:t>
            </a:r>
            <a:r>
              <a:rPr sz="1200" spc="-25" dirty="0">
                <a:latin typeface="Times New Roman"/>
                <a:cs typeface="Times New Roman"/>
              </a:rPr>
              <a:t>it is </a:t>
            </a:r>
            <a:r>
              <a:rPr sz="1200" spc="-5" dirty="0">
                <a:latin typeface="Times New Roman"/>
                <a:cs typeface="Times New Roman"/>
              </a:rPr>
              <a:t>wrapped.</a:t>
            </a:r>
            <a:r>
              <a:rPr sz="1200" spc="-5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u="heavy" spc="-10" dirty="0">
                <a:solidFill>
                  <a:srgbClr val="F50795"/>
                </a:solidFill>
                <a:uFill>
                  <a:solidFill>
                    <a:srgbClr val="F50795"/>
                  </a:solidFill>
                </a:uFill>
                <a:latin typeface="Times New Roman"/>
                <a:cs typeface="Times New Roman"/>
              </a:rPr>
              <a:t>Answers:</a:t>
            </a:r>
            <a:r>
              <a:rPr sz="1200" b="1" i="1" spc="-10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50795"/>
                </a:solidFill>
                <a:latin typeface="Times New Roman"/>
                <a:cs typeface="Times New Roman"/>
              </a:rPr>
              <a:t>38.7 </a:t>
            </a:r>
            <a:r>
              <a:rPr sz="1200" b="1" i="1" spc="5" dirty="0">
                <a:solidFill>
                  <a:srgbClr val="F50795"/>
                </a:solidFill>
                <a:latin typeface="Times New Roman"/>
                <a:cs typeface="Times New Roman"/>
              </a:rPr>
              <a:t>min,</a:t>
            </a:r>
            <a:r>
              <a:rPr sz="1200" b="1" i="1" spc="254" dirty="0">
                <a:solidFill>
                  <a:srgbClr val="F50795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101C°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870703" y="3122167"/>
            <a:ext cx="2045207" cy="1658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129532" y="4474971"/>
            <a:ext cx="737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5" dirty="0">
                <a:solidFill>
                  <a:srgbClr val="F50795"/>
                </a:solidFill>
                <a:latin typeface="Times New Roman"/>
                <a:cs typeface="Times New Roman"/>
              </a:rPr>
              <a:t>Prob.(4.18)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3631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Four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70196" y="463804"/>
            <a:ext cx="20345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Transient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2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82839" y="1173733"/>
            <a:ext cx="504190" cy="0"/>
          </a:xfrm>
          <a:custGeom>
            <a:avLst/>
            <a:gdLst/>
            <a:ahLst/>
            <a:cxnLst/>
            <a:rect l="l" t="t" r="r" b="b"/>
            <a:pathLst>
              <a:path w="504189">
                <a:moveTo>
                  <a:pt x="0" y="0"/>
                </a:moveTo>
                <a:lnTo>
                  <a:pt x="504062" y="0"/>
                </a:lnTo>
              </a:path>
            </a:pathLst>
          </a:custGeom>
          <a:ln w="70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71041" y="6196838"/>
            <a:ext cx="302260" cy="0"/>
          </a:xfrm>
          <a:custGeom>
            <a:avLst/>
            <a:gdLst/>
            <a:ahLst/>
            <a:cxnLst/>
            <a:rect l="l" t="t" r="r" b="b"/>
            <a:pathLst>
              <a:path w="302260">
                <a:moveTo>
                  <a:pt x="0" y="0"/>
                </a:moveTo>
                <a:lnTo>
                  <a:pt x="302133" y="0"/>
                </a:lnTo>
              </a:path>
            </a:pathLst>
          </a:custGeom>
          <a:ln w="70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06030" y="6798056"/>
            <a:ext cx="501015" cy="0"/>
          </a:xfrm>
          <a:custGeom>
            <a:avLst/>
            <a:gdLst/>
            <a:ahLst/>
            <a:cxnLst/>
            <a:rect l="l" t="t" r="r" b="b"/>
            <a:pathLst>
              <a:path w="501015">
                <a:moveTo>
                  <a:pt x="0" y="0"/>
                </a:moveTo>
                <a:lnTo>
                  <a:pt x="500824" y="0"/>
                </a:lnTo>
              </a:path>
            </a:pathLst>
          </a:custGeom>
          <a:ln w="70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42669" y="6798056"/>
            <a:ext cx="240665" cy="0"/>
          </a:xfrm>
          <a:custGeom>
            <a:avLst/>
            <a:gdLst/>
            <a:ahLst/>
            <a:cxnLst/>
            <a:rect l="l" t="t" r="r" b="b"/>
            <a:pathLst>
              <a:path w="240664">
                <a:moveTo>
                  <a:pt x="0" y="0"/>
                </a:moveTo>
                <a:lnTo>
                  <a:pt x="240411" y="0"/>
                </a:lnTo>
              </a:path>
            </a:pathLst>
          </a:custGeom>
          <a:ln w="70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76437" y="6798056"/>
            <a:ext cx="2566035" cy="0"/>
          </a:xfrm>
          <a:custGeom>
            <a:avLst/>
            <a:gdLst/>
            <a:ahLst/>
            <a:cxnLst/>
            <a:rect l="l" t="t" r="r" b="b"/>
            <a:pathLst>
              <a:path w="2566035">
                <a:moveTo>
                  <a:pt x="0" y="0"/>
                </a:moveTo>
                <a:lnTo>
                  <a:pt x="2565654" y="0"/>
                </a:lnTo>
              </a:path>
            </a:pathLst>
          </a:custGeom>
          <a:ln w="70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10911" y="2777744"/>
            <a:ext cx="1901951" cy="1222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77384" y="4813808"/>
            <a:ext cx="1944623" cy="2130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8" name="object 18"/>
          <p:cNvGraphicFramePr>
            <a:graphicFrameLocks noGrp="1"/>
          </p:cNvGraphicFramePr>
          <p:nvPr/>
        </p:nvGraphicFramePr>
        <p:xfrm>
          <a:off x="630936" y="778255"/>
          <a:ext cx="6319520" cy="93695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1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1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6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59880">
                <a:tc gridSpan="2">
                  <a:txBody>
                    <a:bodyPr/>
                    <a:lstStyle/>
                    <a:p>
                      <a:pPr marR="3175">
                        <a:lnSpc>
                          <a:spcPts val="1320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where;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78155" marR="3175">
                        <a:lnSpc>
                          <a:spcPts val="1285"/>
                        </a:lnSpc>
                        <a:spcBef>
                          <a:spcPts val="810"/>
                        </a:spcBef>
                        <a:tabLst>
                          <a:tab pos="862330" algn="l"/>
                          <a:tab pos="1431925" algn="l"/>
                          <a:tab pos="2453005" algn="l"/>
                        </a:tabLst>
                      </a:pP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sz="1300" i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950" i="1" spc="-7" baseline="34188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950" i="1" spc="52" baseline="3418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i="1" spc="-22" baseline="34188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125" i="1" spc="-22" baseline="37037" dirty="0">
                          <a:latin typeface="Times New Roman"/>
                          <a:cs typeface="Times New Roman"/>
                        </a:rPr>
                        <a:t>s	</a:t>
                      </a:r>
                      <a:r>
                        <a:rPr sz="1300" spc="-45" dirty="0">
                          <a:latin typeface="Times New Roman"/>
                          <a:cs typeface="Times New Roman"/>
                        </a:rPr>
                        <a:t>(1</a:t>
                      </a:r>
                      <a:r>
                        <a:rPr sz="1300" spc="-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/</a:t>
                      </a:r>
                      <a:r>
                        <a:rPr sz="1300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sec)	</a:t>
                      </a:r>
                      <a:r>
                        <a:rPr sz="1300" spc="-10" dirty="0">
                          <a:latin typeface="MT Extra"/>
                          <a:cs typeface="MT Extra"/>
                        </a:rPr>
                        <a:t></a:t>
                      </a:r>
                      <a:r>
                        <a:rPr sz="1300" spc="-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20" dirty="0">
                          <a:latin typeface="Times New Roman"/>
                          <a:cs typeface="Times New Roman"/>
                        </a:rPr>
                        <a:t>(4.4.</a:t>
                      </a:r>
                      <a:r>
                        <a:rPr sz="1300" i="1" spc="20" dirty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sz="1300" spc="20" dirty="0">
                          <a:latin typeface="Times New Roman"/>
                          <a:cs typeface="Times New Roman"/>
                        </a:rPr>
                        <a:t>)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2355850" algn="ctr">
                        <a:lnSpc>
                          <a:spcPts val="1285"/>
                        </a:lnSpc>
                      </a:pPr>
                      <a:r>
                        <a:rPr sz="1300" i="1" spc="-595" dirty="0">
                          <a:latin typeface="Verdana"/>
                          <a:cs typeface="Verdana"/>
                        </a:rPr>
                        <a:t></a:t>
                      </a:r>
                      <a:r>
                        <a:rPr sz="1300" i="1" spc="-2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i="1" spc="-10" dirty="0">
                          <a:latin typeface="Times New Roman"/>
                          <a:cs typeface="Times New Roman"/>
                        </a:rPr>
                        <a:t>V C</a:t>
                      </a:r>
                      <a:r>
                        <a:rPr sz="1300" i="1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25" i="1" baseline="-22222" dirty="0">
                          <a:latin typeface="Times New Roman"/>
                          <a:cs typeface="Times New Roman"/>
                        </a:rPr>
                        <a:t>p</a:t>
                      </a:r>
                      <a:endParaRPr sz="1125" baseline="-22222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ts val="1415"/>
                        </a:lnSpc>
                        <a:spcBef>
                          <a:spcPts val="340"/>
                        </a:spcBef>
                      </a:pP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positive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quantity whose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dimension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b="1" i="1" dirty="0">
                          <a:latin typeface="Times New Roman"/>
                          <a:cs typeface="Times New Roman"/>
                        </a:rPr>
                        <a:t>(time)</a:t>
                      </a:r>
                      <a:r>
                        <a:rPr sz="1200" b="1" i="1" baseline="38194" dirty="0">
                          <a:latin typeface="Times New Roman"/>
                          <a:cs typeface="Times New Roman"/>
                        </a:rPr>
                        <a:t>-1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reciprocal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200" spc="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b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ts val="1415"/>
                        </a:lnSpc>
                      </a:pP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has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time unit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(usually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sec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),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called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time</a:t>
                      </a:r>
                      <a:r>
                        <a:rPr sz="1200" b="1" spc="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constant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.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95600"/>
                        </a:lnSpc>
                      </a:pPr>
                      <a:r>
                        <a:rPr sz="1200" b="1" i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Note1-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Once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temperature </a:t>
                      </a:r>
                      <a:r>
                        <a:rPr sz="1200" b="1" i="1" dirty="0">
                          <a:latin typeface="Times New Roman"/>
                          <a:cs typeface="Times New Roman"/>
                        </a:rPr>
                        <a:t>T(t)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at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time 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t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available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from 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Eq.(4.4.a),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rate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convection heat transfer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between the body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and 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its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environment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at that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time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can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be determined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from </a:t>
                      </a:r>
                      <a:r>
                        <a:rPr sz="1200" i="1" spc="-10" dirty="0">
                          <a:latin typeface="Times New Roman"/>
                          <a:cs typeface="Times New Roman"/>
                        </a:rPr>
                        <a:t>Newton’s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law of  cooling</a:t>
                      </a:r>
                      <a:r>
                        <a:rPr sz="1200" i="1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as;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78155" marR="3175">
                        <a:lnSpc>
                          <a:spcPct val="100000"/>
                        </a:lnSpc>
                        <a:spcBef>
                          <a:spcPts val="215"/>
                        </a:spcBef>
                        <a:tabLst>
                          <a:tab pos="2157730" algn="l"/>
                          <a:tab pos="2955925" algn="l"/>
                        </a:tabLst>
                      </a:pPr>
                      <a:r>
                        <a:rPr sz="1250" i="1" spc="-245" dirty="0"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1875" spc="-367" baseline="15555" dirty="0">
                          <a:latin typeface="MT Extra"/>
                          <a:cs typeface="MT Extra"/>
                        </a:rPr>
                        <a:t></a:t>
                      </a:r>
                      <a:r>
                        <a:rPr sz="1875" spc="-367" baseline="155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75" spc="-277" baseline="155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2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250" i="1" spc="2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250" i="1" spc="-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10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25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2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25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spc="15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250" i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125" i="1" baseline="-25925" dirty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1125" i="1" spc="-112" baseline="-259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250" i="1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250" i="1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2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250" i="1" spc="2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250" i="1" spc="-19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10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25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2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5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spc="1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125" spc="15" baseline="-25925" dirty="0">
                          <a:latin typeface="Symbol"/>
                          <a:cs typeface="Symbol"/>
                        </a:rPr>
                        <a:t></a:t>
                      </a:r>
                      <a:r>
                        <a:rPr sz="1125" spc="30" baseline="-259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10" dirty="0">
                          <a:latin typeface="Times New Roman"/>
                          <a:cs typeface="Times New Roman"/>
                        </a:rPr>
                        <a:t>]	</a:t>
                      </a:r>
                      <a:r>
                        <a:rPr sz="1250" spc="-1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250" i="1" spc="-15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1250" i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10" dirty="0">
                          <a:latin typeface="Times New Roman"/>
                          <a:cs typeface="Times New Roman"/>
                        </a:rPr>
                        <a:t>)	</a:t>
                      </a:r>
                      <a:r>
                        <a:rPr sz="1250" spc="70" dirty="0">
                          <a:latin typeface="MT Extra"/>
                          <a:cs typeface="MT Extra"/>
                        </a:rPr>
                        <a:t></a:t>
                      </a:r>
                      <a:r>
                        <a:rPr sz="1250" spc="70" dirty="0">
                          <a:latin typeface="Times New Roman"/>
                          <a:cs typeface="Times New Roman"/>
                        </a:rPr>
                        <a:t>(4.5)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242570">
                        <a:lnSpc>
                          <a:spcPct val="95800"/>
                        </a:lnSpc>
                        <a:spcBef>
                          <a:spcPts val="335"/>
                        </a:spcBef>
                      </a:pPr>
                      <a:r>
                        <a:rPr sz="1200" b="1" i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Note2-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total amount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heat transfer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between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body and the  surrounding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medium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over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time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interval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t = 0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t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simply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 change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energy content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body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as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follow;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78155" marR="3175">
                        <a:lnSpc>
                          <a:spcPct val="100000"/>
                        </a:lnSpc>
                        <a:spcBef>
                          <a:spcPts val="45"/>
                        </a:spcBef>
                        <a:tabLst>
                          <a:tab pos="2148205" algn="l"/>
                          <a:tab pos="2968625" algn="l"/>
                        </a:tabLst>
                      </a:pPr>
                      <a:r>
                        <a:rPr sz="1250" i="1" spc="25" dirty="0">
                          <a:latin typeface="Times New Roman"/>
                          <a:cs typeface="Times New Roman"/>
                        </a:rPr>
                        <a:t>Q </a:t>
                      </a:r>
                      <a:r>
                        <a:rPr sz="1250" spc="2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2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95" dirty="0">
                          <a:latin typeface="Verdana"/>
                          <a:cs typeface="Verdana"/>
                        </a:rPr>
                        <a:t></a:t>
                      </a:r>
                      <a:r>
                        <a:rPr sz="1300" i="1" spc="-20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i="1" spc="20" dirty="0">
                          <a:latin typeface="Times New Roman"/>
                          <a:cs typeface="Times New Roman"/>
                        </a:rPr>
                        <a:t>V </a:t>
                      </a:r>
                      <a:r>
                        <a:rPr sz="1250" i="1" spc="25" dirty="0">
                          <a:latin typeface="Times New Roman"/>
                          <a:cs typeface="Times New Roman"/>
                        </a:rPr>
                        <a:t>C </a:t>
                      </a:r>
                      <a:r>
                        <a:rPr sz="1125" i="1" baseline="-22222" dirty="0">
                          <a:latin typeface="Times New Roman"/>
                          <a:cs typeface="Times New Roman"/>
                        </a:rPr>
                        <a:t>p </a:t>
                      </a:r>
                      <a:r>
                        <a:rPr sz="1250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250" i="1" dirty="0">
                          <a:latin typeface="Times New Roman"/>
                          <a:cs typeface="Times New Roman"/>
                        </a:rPr>
                        <a:t>T </a:t>
                      </a:r>
                      <a:r>
                        <a:rPr sz="1250" spc="2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250" i="1" spc="20" dirty="0">
                          <a:latin typeface="Times New Roman"/>
                          <a:cs typeface="Times New Roman"/>
                        </a:rPr>
                        <a:t>t </a:t>
                      </a:r>
                      <a:r>
                        <a:rPr sz="1250" spc="10" dirty="0">
                          <a:latin typeface="Times New Roman"/>
                          <a:cs typeface="Times New Roman"/>
                        </a:rPr>
                        <a:t>) </a:t>
                      </a:r>
                      <a:r>
                        <a:rPr sz="1250" spc="2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50" spc="-2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spc="1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125" i="1" spc="15" baseline="-22222" dirty="0">
                          <a:latin typeface="Times New Roman"/>
                          <a:cs typeface="Times New Roman"/>
                        </a:rPr>
                        <a:t>i </a:t>
                      </a:r>
                      <a:r>
                        <a:rPr sz="1250" spc="10" dirty="0">
                          <a:latin typeface="Times New Roman"/>
                          <a:cs typeface="Times New Roman"/>
                        </a:rPr>
                        <a:t>]	</a:t>
                      </a:r>
                      <a:r>
                        <a:rPr sz="1250" spc="3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250" i="1" spc="30" dirty="0">
                          <a:latin typeface="Times New Roman"/>
                          <a:cs typeface="Times New Roman"/>
                        </a:rPr>
                        <a:t>kJ</a:t>
                      </a:r>
                      <a:r>
                        <a:rPr sz="1250" i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10" dirty="0">
                          <a:latin typeface="Times New Roman"/>
                          <a:cs typeface="Times New Roman"/>
                        </a:rPr>
                        <a:t>)	</a:t>
                      </a:r>
                      <a:r>
                        <a:rPr sz="1250" spc="35" dirty="0">
                          <a:latin typeface="MT Extra"/>
                          <a:cs typeface="MT Extra"/>
                        </a:rPr>
                        <a:t></a:t>
                      </a:r>
                      <a:r>
                        <a:rPr sz="1250" spc="-1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45" dirty="0">
                          <a:latin typeface="Times New Roman"/>
                          <a:cs typeface="Times New Roman"/>
                        </a:rPr>
                        <a:t>(4.6.</a:t>
                      </a:r>
                      <a:r>
                        <a:rPr sz="1250" i="1" spc="45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250" spc="45" dirty="0">
                          <a:latin typeface="Times New Roman"/>
                          <a:cs typeface="Times New Roman"/>
                        </a:rPr>
                        <a:t>)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96400"/>
                        </a:lnSpc>
                        <a:spcBef>
                          <a:spcPts val="440"/>
                        </a:spcBef>
                      </a:pPr>
                      <a:r>
                        <a:rPr sz="1200" b="1" i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Note3-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The amount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heat transfer reaches its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upper limit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when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 body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reaches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surrounding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temperature </a:t>
                      </a:r>
                      <a:r>
                        <a:rPr sz="1200" b="1" i="1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200" b="1" i="1" baseline="-10416" dirty="0">
                          <a:latin typeface="Times New Roman"/>
                          <a:cs typeface="Times New Roman"/>
                        </a:rPr>
                        <a:t>∞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where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time 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approaches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00" b="1" i="1" spc="160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250" b="1" i="1" spc="160" dirty="0">
                          <a:latin typeface="Century Gothic"/>
                          <a:cs typeface="Century Gothic"/>
                        </a:rPr>
                        <a:t> </a:t>
                      </a:r>
                      <a:r>
                        <a:rPr sz="1200" b="1" i="1" dirty="0">
                          <a:latin typeface="Times New Roman"/>
                          <a:cs typeface="Times New Roman"/>
                        </a:rPr>
                        <a:t>∞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.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Therefore as shown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Fig.(4.3), the </a:t>
                      </a:r>
                      <a:r>
                        <a:rPr sz="1200" i="1" spc="-45" dirty="0">
                          <a:latin typeface="Times New Roman"/>
                          <a:cs typeface="Times New Roman"/>
                        </a:rPr>
                        <a:t>maximum 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heat transfer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between the body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its surroundings</a:t>
                      </a:r>
                      <a:r>
                        <a:rPr sz="1200" spc="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30" dirty="0">
                          <a:latin typeface="Times New Roman"/>
                          <a:cs typeface="Times New Roman"/>
                        </a:rPr>
                        <a:t>is;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78155" marR="3175">
                        <a:lnSpc>
                          <a:spcPct val="100000"/>
                        </a:lnSpc>
                        <a:spcBef>
                          <a:spcPts val="70"/>
                        </a:spcBef>
                        <a:tabLst>
                          <a:tab pos="2230755" algn="l"/>
                          <a:tab pos="3050540" algn="l"/>
                        </a:tabLst>
                      </a:pPr>
                      <a:r>
                        <a:rPr sz="1250" i="1" spc="10" dirty="0"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1125" spc="15" baseline="-22222" dirty="0">
                          <a:latin typeface="Times New Roman"/>
                          <a:cs typeface="Times New Roman"/>
                        </a:rPr>
                        <a:t>max   </a:t>
                      </a:r>
                      <a:r>
                        <a:rPr sz="1250" spc="20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25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95" dirty="0">
                          <a:latin typeface="Verdana"/>
                          <a:cs typeface="Verdana"/>
                        </a:rPr>
                        <a:t></a:t>
                      </a:r>
                      <a:r>
                        <a:rPr sz="1300" i="1" spc="-204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250" i="1" spc="20" dirty="0">
                          <a:latin typeface="Times New Roman"/>
                          <a:cs typeface="Times New Roman"/>
                        </a:rPr>
                        <a:t>V </a:t>
                      </a:r>
                      <a:r>
                        <a:rPr sz="1250" i="1" spc="25" dirty="0">
                          <a:latin typeface="Times New Roman"/>
                          <a:cs typeface="Times New Roman"/>
                        </a:rPr>
                        <a:t>C </a:t>
                      </a:r>
                      <a:r>
                        <a:rPr sz="1125" i="1" baseline="-22222" dirty="0">
                          <a:latin typeface="Times New Roman"/>
                          <a:cs typeface="Times New Roman"/>
                        </a:rPr>
                        <a:t>p </a:t>
                      </a:r>
                      <a:r>
                        <a:rPr sz="1250" spc="-5" dirty="0">
                          <a:latin typeface="Times New Roman"/>
                          <a:cs typeface="Times New Roman"/>
                        </a:rPr>
                        <a:t>[</a:t>
                      </a:r>
                      <a:r>
                        <a:rPr sz="1250" i="1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125" spc="-7" baseline="-22222" dirty="0">
                          <a:latin typeface="Symbol"/>
                          <a:cs typeface="Symbol"/>
                        </a:rPr>
                        <a:t></a:t>
                      </a:r>
                      <a:r>
                        <a:rPr sz="1125" spc="-7" baseline="-22222" dirty="0">
                          <a:latin typeface="Times New Roman"/>
                          <a:cs typeface="Times New Roman"/>
                        </a:rPr>
                        <a:t>   </a:t>
                      </a:r>
                      <a:r>
                        <a:rPr sz="1250" spc="20" dirty="0">
                          <a:latin typeface="Symbol"/>
                          <a:cs typeface="Symbol"/>
                        </a:rPr>
                        <a:t></a:t>
                      </a:r>
                      <a:r>
                        <a:rPr sz="12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i="1" spc="-5" dirty="0"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1125" i="1" spc="-7" baseline="-22222" dirty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sz="1125" i="1" spc="22" baseline="-22222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10" dirty="0">
                          <a:latin typeface="Times New Roman"/>
                          <a:cs typeface="Times New Roman"/>
                        </a:rPr>
                        <a:t>]	</a:t>
                      </a:r>
                      <a:r>
                        <a:rPr sz="1250" spc="3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250" i="1" spc="30" dirty="0">
                          <a:latin typeface="Times New Roman"/>
                          <a:cs typeface="Times New Roman"/>
                        </a:rPr>
                        <a:t>kJ</a:t>
                      </a:r>
                      <a:r>
                        <a:rPr sz="1250" i="1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10" dirty="0">
                          <a:latin typeface="Times New Roman"/>
                          <a:cs typeface="Times New Roman"/>
                        </a:rPr>
                        <a:t>)	</a:t>
                      </a:r>
                      <a:r>
                        <a:rPr sz="1250" spc="35" dirty="0">
                          <a:latin typeface="MT Extra"/>
                          <a:cs typeface="MT Extra"/>
                        </a:rPr>
                        <a:t></a:t>
                      </a:r>
                      <a:r>
                        <a:rPr sz="1250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35" dirty="0">
                          <a:latin typeface="Times New Roman"/>
                          <a:cs typeface="Times New Roman"/>
                        </a:rPr>
                        <a:t>(4.6.</a:t>
                      </a:r>
                      <a:r>
                        <a:rPr sz="1250" i="1" spc="35" dirty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sz="1250" spc="35" dirty="0">
                          <a:latin typeface="Times New Roman"/>
                          <a:cs typeface="Times New Roman"/>
                        </a:rPr>
                        <a:t>)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ts val="1525"/>
                        </a:lnSpc>
                        <a:spcBef>
                          <a:spcPts val="1295"/>
                        </a:spcBef>
                      </a:pPr>
                      <a:r>
                        <a:rPr sz="1300" b="1" i="1" dirty="0">
                          <a:latin typeface="Times New Roman"/>
                          <a:cs typeface="Times New Roman"/>
                        </a:rPr>
                        <a:t>4.2.1- </a:t>
                      </a:r>
                      <a:r>
                        <a:rPr sz="1300" b="1" i="1" spc="-5" dirty="0">
                          <a:latin typeface="Times New Roman"/>
                          <a:cs typeface="Times New Roman"/>
                        </a:rPr>
                        <a:t>Criteria for Lumped </a:t>
                      </a:r>
                      <a:r>
                        <a:rPr sz="1300" b="1" i="1" spc="-10" dirty="0">
                          <a:latin typeface="Times New Roman"/>
                          <a:cs typeface="Times New Roman"/>
                        </a:rPr>
                        <a:t>System</a:t>
                      </a:r>
                      <a:r>
                        <a:rPr sz="1300" b="1" i="1" spc="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b="1" i="1" spc="-5" dirty="0">
                          <a:latin typeface="Times New Roman"/>
                          <a:cs typeface="Times New Roman"/>
                        </a:rPr>
                        <a:t>Analysis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indent="158115">
                        <a:lnSpc>
                          <a:spcPts val="1370"/>
                        </a:lnSpc>
                        <a:spcBef>
                          <a:spcPts val="70"/>
                        </a:spcBef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first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step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establishing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criterion for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applicability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lumped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system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analysis is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define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characteristic </a:t>
                      </a: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length</a:t>
                      </a:r>
                      <a:r>
                        <a:rPr sz="1200" b="1" spc="1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as;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90220" marR="3175">
                        <a:lnSpc>
                          <a:spcPts val="935"/>
                        </a:lnSpc>
                        <a:spcBef>
                          <a:spcPts val="775"/>
                        </a:spcBef>
                        <a:tabLst>
                          <a:tab pos="1203325" algn="l"/>
                          <a:tab pos="1974850" algn="l"/>
                        </a:tabLst>
                      </a:pP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L </a:t>
                      </a:r>
                      <a:r>
                        <a:rPr sz="1300" i="1" spc="2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00" spc="2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i="1" u="sng" spc="-7" baseline="34188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1950" i="1" spc="-7" baseline="34188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300" spc="4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300" i="1" spc="40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300" spc="40" dirty="0">
                          <a:latin typeface="Times New Roman"/>
                          <a:cs typeface="Times New Roman"/>
                        </a:rPr>
                        <a:t>)	</a:t>
                      </a:r>
                      <a:r>
                        <a:rPr sz="1300" spc="-5" dirty="0">
                          <a:latin typeface="MT Extra"/>
                          <a:cs typeface="MT Extra"/>
                        </a:rPr>
                        <a:t></a:t>
                      </a:r>
                      <a:r>
                        <a:rPr sz="1300" spc="-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30" dirty="0">
                          <a:latin typeface="Times New Roman"/>
                          <a:cs typeface="Times New Roman"/>
                        </a:rPr>
                        <a:t>(4.7.</a:t>
                      </a:r>
                      <a:r>
                        <a:rPr sz="1300" i="1" spc="30" dirty="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1300" spc="30" dirty="0">
                          <a:latin typeface="Times New Roman"/>
                          <a:cs typeface="Times New Roman"/>
                        </a:rPr>
                        <a:t>)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581660" marR="3175">
                        <a:lnSpc>
                          <a:spcPts val="935"/>
                        </a:lnSpc>
                        <a:tabLst>
                          <a:tab pos="859155" algn="l"/>
                        </a:tabLst>
                      </a:pPr>
                      <a:r>
                        <a:rPr sz="750" i="1" dirty="0">
                          <a:latin typeface="Times New Roman"/>
                          <a:cs typeface="Times New Roman"/>
                        </a:rPr>
                        <a:t>c	</a:t>
                      </a:r>
                      <a:r>
                        <a:rPr sz="1950" i="1" spc="-7" baseline="-27777" dirty="0">
                          <a:latin typeface="Times New Roman"/>
                          <a:cs typeface="Times New Roman"/>
                        </a:rPr>
                        <a:t>A</a:t>
                      </a:r>
                      <a:endParaRPr sz="1950" baseline="-27777">
                        <a:latin typeface="Times New Roman"/>
                        <a:cs typeface="Times New Roman"/>
                      </a:endParaRPr>
                    </a:p>
                    <a:p>
                      <a:pPr marR="2393315" algn="ctr">
                        <a:lnSpc>
                          <a:spcPct val="100000"/>
                        </a:lnSpc>
                      </a:pPr>
                      <a:r>
                        <a:rPr sz="750" i="1" dirty="0">
                          <a:latin typeface="Times New Roman"/>
                          <a:cs typeface="Times New Roman"/>
                        </a:rPr>
                        <a:t>s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R="3175" algn="just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Biot </a:t>
                      </a: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number </a:t>
                      </a:r>
                      <a:r>
                        <a:rPr sz="1200" b="1" i="1" spc="-10" dirty="0">
                          <a:latin typeface="Times New Roman"/>
                          <a:cs typeface="Times New Roman"/>
                        </a:rPr>
                        <a:t>Bi</a:t>
                      </a:r>
                      <a:r>
                        <a:rPr sz="1200" b="1" i="1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as;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90220" marR="3175">
                        <a:lnSpc>
                          <a:spcPts val="1285"/>
                        </a:lnSpc>
                        <a:spcBef>
                          <a:spcPts val="815"/>
                        </a:spcBef>
                        <a:tabLst>
                          <a:tab pos="1319530" algn="l"/>
                          <a:tab pos="2093595" algn="l"/>
                        </a:tabLst>
                      </a:pP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Bi  </a:t>
                      </a:r>
                      <a:r>
                        <a:rPr sz="1300" spc="-5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3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i="1" spc="-7" baseline="34188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950" i="1" spc="-52" baseline="3418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i="1" spc="15" baseline="34188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125" i="1" spc="15" baseline="37037" dirty="0">
                          <a:latin typeface="Times New Roman"/>
                          <a:cs typeface="Times New Roman"/>
                        </a:rPr>
                        <a:t>c	</a:t>
                      </a:r>
                      <a:r>
                        <a:rPr sz="1300" spc="4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300" i="1" spc="40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300" spc="40" dirty="0">
                          <a:latin typeface="Times New Roman"/>
                          <a:cs typeface="Times New Roman"/>
                        </a:rPr>
                        <a:t>)	</a:t>
                      </a:r>
                      <a:r>
                        <a:rPr sz="1300" spc="-10" dirty="0">
                          <a:latin typeface="MT Extra"/>
                          <a:cs typeface="MT Extra"/>
                        </a:rPr>
                        <a:t></a:t>
                      </a:r>
                      <a:r>
                        <a:rPr sz="1300" spc="-1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20" dirty="0">
                          <a:latin typeface="Times New Roman"/>
                          <a:cs typeface="Times New Roman"/>
                        </a:rPr>
                        <a:t>(4.7.</a:t>
                      </a:r>
                      <a:r>
                        <a:rPr sz="1300" i="1" spc="20" dirty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sz="1300" spc="20" dirty="0">
                          <a:latin typeface="Times New Roman"/>
                          <a:cs typeface="Times New Roman"/>
                        </a:rPr>
                        <a:t>)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2376170" algn="ctr">
                        <a:lnSpc>
                          <a:spcPts val="1240"/>
                        </a:lnSpc>
                      </a:pPr>
                      <a:r>
                        <a:rPr sz="1300" i="1" dirty="0">
                          <a:latin typeface="Times New Roman"/>
                          <a:cs typeface="Times New Roman"/>
                        </a:rPr>
                        <a:t>k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ts val="1395"/>
                        </a:lnSpc>
                      </a:pP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where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it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can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also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be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expressed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as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Fig.(4.4),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as</a:t>
                      </a:r>
                      <a:r>
                        <a:rPr sz="1200" spc="2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follow;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9845" marR="3175" algn="just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950" i="1" spc="-7" baseline="-34188" dirty="0">
                          <a:latin typeface="Times New Roman"/>
                          <a:cs typeface="Times New Roman"/>
                        </a:rPr>
                        <a:t>Bi </a:t>
                      </a:r>
                      <a:r>
                        <a:rPr sz="1950" spc="-7" baseline="-34188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950" spc="-7" baseline="-3418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h </a:t>
                      </a:r>
                      <a:r>
                        <a:rPr sz="1300" spc="5" dirty="0">
                          <a:latin typeface="Symbol"/>
                          <a:cs typeface="Symbol"/>
                        </a:rPr>
                        <a:t></a:t>
                      </a:r>
                      <a:r>
                        <a:rPr sz="1300" i="1" spc="5" dirty="0">
                          <a:latin typeface="Times New Roman"/>
                          <a:cs typeface="Times New Roman"/>
                        </a:rPr>
                        <a:t>T </a:t>
                      </a:r>
                      <a:r>
                        <a:rPr sz="1950" spc="-7" baseline="-34188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950" spc="-7" baseline="-3418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Convection at the </a:t>
                      </a:r>
                      <a:r>
                        <a:rPr sz="1300" i="1" spc="-10" dirty="0">
                          <a:latin typeface="Times New Roman"/>
                          <a:cs typeface="Times New Roman"/>
                        </a:rPr>
                        <a:t>surface </a:t>
                      </a: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of the</a:t>
                      </a:r>
                      <a:r>
                        <a:rPr sz="1300" i="1" spc="-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body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383540" marR="3175">
                        <a:lnSpc>
                          <a:spcPct val="100000"/>
                        </a:lnSpc>
                        <a:spcBef>
                          <a:spcPts val="240"/>
                        </a:spcBef>
                        <a:tabLst>
                          <a:tab pos="1688464" algn="l"/>
                        </a:tabLst>
                      </a:pPr>
                      <a:r>
                        <a:rPr sz="1300" spc="2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300" i="1" spc="20" dirty="0">
                          <a:latin typeface="Times New Roman"/>
                          <a:cs typeface="Times New Roman"/>
                        </a:rPr>
                        <a:t>k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/ </a:t>
                      </a: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125" i="1" spc="-7" baseline="-25925" dirty="0"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125" i="1" spc="60" baseline="-259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-5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300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spc="5" dirty="0">
                          <a:latin typeface="Symbol"/>
                          <a:cs typeface="Symbol"/>
                        </a:rPr>
                        <a:t></a:t>
                      </a:r>
                      <a:r>
                        <a:rPr sz="1300" i="1" spc="5" dirty="0">
                          <a:latin typeface="Times New Roman"/>
                          <a:cs typeface="Times New Roman"/>
                        </a:rPr>
                        <a:t>T	</a:t>
                      </a: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Conduction </a:t>
                      </a:r>
                      <a:r>
                        <a:rPr sz="1300" i="1" spc="-15" dirty="0">
                          <a:latin typeface="Times New Roman"/>
                          <a:cs typeface="Times New Roman"/>
                        </a:rPr>
                        <a:t>within </a:t>
                      </a: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300" i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body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ts val="1440"/>
                        </a:lnSpc>
                        <a:spcBef>
                          <a:spcPts val="244"/>
                        </a:spcBef>
                      </a:pPr>
                      <a:r>
                        <a:rPr sz="1200" spc="5" dirty="0">
                          <a:latin typeface="Times New Roman"/>
                          <a:cs typeface="Times New Roman"/>
                        </a:rPr>
                        <a:t>or;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9845" marR="3175" algn="just">
                        <a:lnSpc>
                          <a:spcPts val="1560"/>
                        </a:lnSpc>
                      </a:pPr>
                      <a:r>
                        <a:rPr sz="1950" i="1" spc="-7" baseline="-34188" dirty="0">
                          <a:latin typeface="Times New Roman"/>
                          <a:cs typeface="Times New Roman"/>
                        </a:rPr>
                        <a:t>Bi </a:t>
                      </a:r>
                      <a:r>
                        <a:rPr sz="1950" spc="-7" baseline="-34188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950" u="sng" spc="-7" baseline="-12820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950" spc="30" baseline="2136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950" i="1" spc="30" baseline="2136" dirty="0"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1125" i="1" u="sng" spc="30" baseline="-22222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c </a:t>
                      </a:r>
                      <a:r>
                        <a:rPr sz="1950" spc="-7" baseline="2136" dirty="0">
                          <a:latin typeface="Times New Roman"/>
                          <a:cs typeface="Times New Roman"/>
                        </a:rPr>
                        <a:t>/ </a:t>
                      </a:r>
                      <a:r>
                        <a:rPr sz="1950" i="1" spc="-7" baseline="2136" dirty="0">
                          <a:latin typeface="Times New Roman"/>
                          <a:cs typeface="Times New Roman"/>
                        </a:rPr>
                        <a:t>k </a:t>
                      </a:r>
                      <a:r>
                        <a:rPr sz="1950" spc="-7" baseline="2136" dirty="0">
                          <a:latin typeface="Times New Roman"/>
                          <a:cs typeface="Times New Roman"/>
                        </a:rPr>
                        <a:t>) </a:t>
                      </a:r>
                      <a:r>
                        <a:rPr sz="1950" spc="-7" baseline="-34188" dirty="0">
                          <a:latin typeface="Symbol"/>
                          <a:cs typeface="Symbol"/>
                        </a:rPr>
                        <a:t></a:t>
                      </a:r>
                      <a:r>
                        <a:rPr sz="1950" spc="-7" baseline="-34188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Conduction </a:t>
                      </a:r>
                      <a:r>
                        <a:rPr sz="1300" i="1" spc="-10" dirty="0">
                          <a:latin typeface="Times New Roman"/>
                          <a:cs typeface="Times New Roman"/>
                        </a:rPr>
                        <a:t>resistance </a:t>
                      </a:r>
                      <a:r>
                        <a:rPr sz="1300" i="1" spc="-15" dirty="0">
                          <a:latin typeface="Times New Roman"/>
                          <a:cs typeface="Times New Roman"/>
                        </a:rPr>
                        <a:t>within </a:t>
                      </a: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300" i="1" spc="20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body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CFA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550">
                        <a:latin typeface="Times New Roman"/>
                        <a:cs typeface="Times New Roman"/>
                      </a:endParaRPr>
                    </a:p>
                    <a:p>
                      <a:pPr marL="81915" marR="25400" algn="ctr">
                        <a:lnSpc>
                          <a:spcPct val="96000"/>
                        </a:lnSpc>
                      </a:pP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Fig.(4.3) Heat transfer </a:t>
                      </a:r>
                      <a:r>
                        <a:rPr sz="1000" b="1" i="1" spc="5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or </a:t>
                      </a:r>
                      <a:r>
                        <a:rPr sz="1000" b="1" i="1" spc="-5" dirty="0">
                          <a:latin typeface="Times New Roman"/>
                          <a:cs typeface="Times New Roman"/>
                        </a:rPr>
                        <a:t>from</a:t>
                      </a:r>
                      <a:r>
                        <a:rPr sz="1000" b="1" i="1" spc="-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a  body </a:t>
                      </a:r>
                      <a:r>
                        <a:rPr sz="1000" b="1" i="1" spc="-5" dirty="0">
                          <a:latin typeface="Times New Roman"/>
                          <a:cs typeface="Times New Roman"/>
                        </a:rPr>
                        <a:t>reaches </a:t>
                      </a:r>
                      <a:r>
                        <a:rPr sz="1000" b="1" i="1" spc="5" dirty="0">
                          <a:latin typeface="Times New Roman"/>
                          <a:cs typeface="Times New Roman"/>
                        </a:rPr>
                        <a:t>its </a:t>
                      </a:r>
                      <a:r>
                        <a:rPr sz="1000" b="1" i="1" spc="-5" dirty="0">
                          <a:latin typeface="Times New Roman"/>
                          <a:cs typeface="Times New Roman"/>
                        </a:rPr>
                        <a:t>maximum value  </a:t>
                      </a: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when </a:t>
                      </a:r>
                      <a:r>
                        <a:rPr sz="1000" b="1" i="1" spc="-10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000" b="1" i="1" spc="-5" dirty="0">
                          <a:latin typeface="Times New Roman"/>
                          <a:cs typeface="Times New Roman"/>
                        </a:rPr>
                        <a:t>body reaches </a:t>
                      </a: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the  environment</a:t>
                      </a:r>
                      <a:r>
                        <a:rPr sz="1000" b="1" i="1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i="1" spc="-5" dirty="0">
                          <a:latin typeface="Times New Roman"/>
                          <a:cs typeface="Times New Roman"/>
                        </a:rPr>
                        <a:t>temperature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5085" marR="12700" indent="-5715" algn="ctr">
                        <a:lnSpc>
                          <a:spcPts val="1150"/>
                        </a:lnSpc>
                        <a:spcBef>
                          <a:spcPts val="900"/>
                        </a:spcBef>
                      </a:pP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Fig.(4.4) The </a:t>
                      </a:r>
                      <a:r>
                        <a:rPr sz="1000" b="1" i="1" spc="-5" dirty="0">
                          <a:latin typeface="Times New Roman"/>
                          <a:cs typeface="Times New Roman"/>
                        </a:rPr>
                        <a:t>Biot number </a:t>
                      </a:r>
                      <a:r>
                        <a:rPr sz="1000" b="1" i="1" spc="5" dirty="0">
                          <a:latin typeface="Times New Roman"/>
                          <a:cs typeface="Times New Roman"/>
                        </a:rPr>
                        <a:t>can </a:t>
                      </a:r>
                      <a:r>
                        <a:rPr sz="1000" b="1" i="1" spc="-10" dirty="0">
                          <a:latin typeface="Times New Roman"/>
                          <a:cs typeface="Times New Roman"/>
                        </a:rPr>
                        <a:t>be  </a:t>
                      </a: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viewed as the </a:t>
                      </a:r>
                      <a:r>
                        <a:rPr sz="1000" b="1" i="1" spc="-5" dirty="0">
                          <a:latin typeface="Times New Roman"/>
                          <a:cs typeface="Times New Roman"/>
                        </a:rPr>
                        <a:t>ratio </a:t>
                      </a: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of the</a:t>
                      </a:r>
                      <a:r>
                        <a:rPr sz="1000" b="1" i="1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i="1" spc="-5" dirty="0">
                          <a:latin typeface="Times New Roman"/>
                          <a:cs typeface="Times New Roman"/>
                        </a:rPr>
                        <a:t>convection  </a:t>
                      </a: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at the </a:t>
                      </a:r>
                      <a:r>
                        <a:rPr sz="1000" b="1" i="1" spc="-5" dirty="0">
                          <a:latin typeface="Times New Roman"/>
                          <a:cs typeface="Times New Roman"/>
                        </a:rPr>
                        <a:t>surface </a:t>
                      </a:r>
                      <a:r>
                        <a:rPr sz="1000" b="1" i="1" spc="5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conduction within  the</a:t>
                      </a:r>
                      <a:r>
                        <a:rPr sz="1000" b="1" i="1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000" b="1" i="1" dirty="0">
                          <a:latin typeface="Times New Roman"/>
                          <a:cs typeface="Times New Roman"/>
                        </a:rPr>
                        <a:t>body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936">
                <a:tc>
                  <a:txBody>
                    <a:bodyPr/>
                    <a:lstStyle/>
                    <a:p>
                      <a:pPr marL="4171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spc="-20" dirty="0">
                          <a:latin typeface="Times New Roman"/>
                          <a:cs typeface="Times New Roman"/>
                        </a:rPr>
                        <a:t>(1/</a:t>
                      </a:r>
                      <a:r>
                        <a:rPr sz="1300" spc="-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5" dirty="0">
                          <a:latin typeface="Times New Roman"/>
                          <a:cs typeface="Times New Roman"/>
                        </a:rPr>
                        <a:t>h</a:t>
                      </a:r>
                      <a:r>
                        <a:rPr sz="1300" spc="5" dirty="0">
                          <a:latin typeface="Times New Roman"/>
                          <a:cs typeface="Times New Roman"/>
                        </a:rPr>
                        <a:t>)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solidFill>
                      <a:srgbClr val="FCFAFF"/>
                    </a:solidFill>
                  </a:tcPr>
                </a:tc>
                <a:tc>
                  <a:txBody>
                    <a:bodyPr/>
                    <a:lstStyle/>
                    <a:p>
                      <a:pPr marL="5715" marR="317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Convection</a:t>
                      </a:r>
                      <a:r>
                        <a:rPr sz="1300" i="1" spc="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10" dirty="0">
                          <a:latin typeface="Times New Roman"/>
                          <a:cs typeface="Times New Roman"/>
                        </a:rPr>
                        <a:t>resistance</a:t>
                      </a:r>
                      <a:r>
                        <a:rPr sz="1300" i="1" spc="1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at</a:t>
                      </a:r>
                      <a:r>
                        <a:rPr sz="1300" i="1" spc="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300" i="1" spc="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10" dirty="0">
                          <a:latin typeface="Times New Roman"/>
                          <a:cs typeface="Times New Roman"/>
                        </a:rPr>
                        <a:t>surface</a:t>
                      </a:r>
                      <a:r>
                        <a:rPr sz="1300" i="1" spc="1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sz="1300" i="1" spc="1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300" i="1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i="1" spc="-5" dirty="0">
                          <a:latin typeface="Times New Roman"/>
                          <a:cs typeface="Times New Roman"/>
                        </a:rPr>
                        <a:t>body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5080" marB="0">
                    <a:lnT w="9525">
                      <a:solidFill>
                        <a:srgbClr val="000000"/>
                      </a:solidFill>
                      <a:prstDash val="solid"/>
                    </a:lnT>
                    <a:solidFill>
                      <a:srgbClr val="FCFA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2096">
                <a:tc gridSpan="3">
                  <a:txBody>
                    <a:bodyPr/>
                    <a:lstStyle/>
                    <a:p>
                      <a:pPr>
                        <a:lnSpc>
                          <a:spcPts val="1190"/>
                        </a:lnSpc>
                      </a:pPr>
                      <a:r>
                        <a:rPr sz="1200" b="1" i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Note1-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The Biot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number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ratio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internal resistance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 body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heat conduction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1200" spc="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its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ts val="1390"/>
                        </a:lnSpc>
                        <a:spcBef>
                          <a:spcPts val="50"/>
                        </a:spcBef>
                      </a:pPr>
                      <a:r>
                        <a:rPr sz="1200" spc="-5" dirty="0">
                          <a:latin typeface="Times New Roman"/>
                          <a:cs typeface="Times New Roman"/>
                        </a:rPr>
                        <a:t>external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resistance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heat convection.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Therefore, a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small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Biot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number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represents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small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resistance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heat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conduction,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thus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small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temperature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gradients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within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200" spc="1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body.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3175">
                        <a:lnSpc>
                          <a:spcPts val="1310"/>
                        </a:lnSpc>
                      </a:pPr>
                      <a:r>
                        <a:rPr sz="1200" b="1" i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Note2-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Lumped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system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analysis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assumes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200" i="1" dirty="0">
                          <a:latin typeface="Times New Roman"/>
                          <a:cs typeface="Times New Roman"/>
                        </a:rPr>
                        <a:t>uniform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temperature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distribution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throughout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sz="1200" spc="1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body,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95800"/>
                        </a:lnSpc>
                        <a:spcBef>
                          <a:spcPts val="35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which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will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be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case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only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when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thermal resistance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body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heat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conduction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(the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conduction  resistance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)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b="1" i="1" spc="-10" dirty="0">
                          <a:latin typeface="Times New Roman"/>
                          <a:cs typeface="Times New Roman"/>
                        </a:rPr>
                        <a:t>zero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. Thus,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lumped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system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analysis is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exact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when </a:t>
                      </a:r>
                      <a:r>
                        <a:rPr sz="1200" b="1" i="1" spc="-10" dirty="0">
                          <a:latin typeface="Times New Roman"/>
                          <a:cs typeface="Times New Roman"/>
                        </a:rPr>
                        <a:t>Bi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= 0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approximate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when </a:t>
                      </a:r>
                      <a:r>
                        <a:rPr sz="1200" b="1" i="1" spc="-10" dirty="0">
                          <a:latin typeface="Times New Roman"/>
                          <a:cs typeface="Times New Roman"/>
                        </a:rPr>
                        <a:t>Bi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&gt; 0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.  </a:t>
                      </a:r>
                      <a:r>
                        <a:rPr sz="1200" b="1" i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Note3-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It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generally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accepted that </a:t>
                      </a:r>
                      <a:r>
                        <a:rPr sz="1200" b="1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b="1" spc="-10" dirty="0">
                          <a:latin typeface="Times New Roman"/>
                          <a:cs typeface="Times New Roman"/>
                        </a:rPr>
                        <a:t>lumped </a:t>
                      </a:r>
                      <a:r>
                        <a:rPr sz="1200" b="1" spc="-5" dirty="0">
                          <a:latin typeface="Times New Roman"/>
                          <a:cs typeface="Times New Roman"/>
                        </a:rPr>
                        <a:t>system analysis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applicable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if 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(Bi ≤</a:t>
                      </a:r>
                      <a:r>
                        <a:rPr sz="1200" b="1" i="1" spc="2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i="1" dirty="0">
                          <a:latin typeface="Times New Roman"/>
                          <a:cs typeface="Times New Roman"/>
                        </a:rPr>
                        <a:t>0.1)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.</a:t>
                      </a:r>
                    </a:p>
                    <a:p>
                      <a:pPr marR="3175" algn="just">
                        <a:lnSpc>
                          <a:spcPts val="1390"/>
                        </a:lnSpc>
                        <a:spcBef>
                          <a:spcPts val="20"/>
                        </a:spcBef>
                      </a:pPr>
                      <a:r>
                        <a:rPr sz="1200" b="1" i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Note4-</a:t>
                      </a:r>
                      <a:r>
                        <a:rPr sz="1200" b="1" i="1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The Biot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number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ratio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convection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at the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surface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conduction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within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body,  and</a:t>
                      </a:r>
                      <a:r>
                        <a:rPr sz="12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this</a:t>
                      </a:r>
                      <a:r>
                        <a:rPr sz="12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number</a:t>
                      </a:r>
                      <a:r>
                        <a:rPr sz="1200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should</a:t>
                      </a:r>
                      <a:r>
                        <a:rPr sz="1200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be</a:t>
                      </a:r>
                      <a:r>
                        <a:rPr sz="12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as</a:t>
                      </a:r>
                      <a:r>
                        <a:rPr sz="1200" i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small</a:t>
                      </a:r>
                      <a:r>
                        <a:rPr sz="1200" i="1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as</a:t>
                      </a:r>
                      <a:r>
                        <a:rPr sz="1200" i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possible</a:t>
                      </a:r>
                      <a:r>
                        <a:rPr sz="1200" i="1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spc="5" dirty="0"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sz="1200" i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lumped</a:t>
                      </a:r>
                      <a:r>
                        <a:rPr sz="1200" i="1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spc="-10" dirty="0">
                          <a:latin typeface="Times New Roman"/>
                          <a:cs typeface="Times New Roman"/>
                        </a:rPr>
                        <a:t>system</a:t>
                      </a:r>
                      <a:r>
                        <a:rPr sz="1200" i="1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analysis</a:t>
                      </a:r>
                      <a:r>
                        <a:rPr sz="1200" i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sz="1200" i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be</a:t>
                      </a:r>
                      <a:r>
                        <a:rPr sz="1200" i="1" spc="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applicable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2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Therefore,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R="3175" algn="just">
                        <a:lnSpc>
                          <a:spcPts val="1310"/>
                        </a:lnSpc>
                      </a:pP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small   bodies  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with   </a:t>
                      </a:r>
                      <a:r>
                        <a:rPr sz="1200" i="1" spc="-5" dirty="0">
                          <a:latin typeface="Times New Roman"/>
                          <a:cs typeface="Times New Roman"/>
                        </a:rPr>
                        <a:t>high   thermal   conductivity  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are</a:t>
                      </a:r>
                      <a:r>
                        <a:rPr sz="1200" spc="29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good 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candidates  for  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lumped </a:t>
                      </a:r>
                      <a:r>
                        <a:rPr sz="1200" spc="2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system</a:t>
                      </a:r>
                      <a:r>
                        <a:rPr sz="1200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analysis,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95800"/>
                        </a:lnSpc>
                        <a:spcBef>
                          <a:spcPts val="35"/>
                        </a:spcBef>
                      </a:pP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especially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when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they are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medium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that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poor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conductor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heat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(such as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air </a:t>
                      </a:r>
                      <a:r>
                        <a:rPr sz="1200" spc="5" dirty="0">
                          <a:latin typeface="Times New Roman"/>
                          <a:cs typeface="Times New Roman"/>
                        </a:rPr>
                        <a:t>or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another gas)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and  motionless.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Thus,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hot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small </a:t>
                      </a:r>
                      <a:r>
                        <a:rPr sz="1200" dirty="0">
                          <a:latin typeface="Times New Roman"/>
                          <a:cs typeface="Times New Roman"/>
                        </a:rPr>
                        <a:t>copper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ball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placed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quiescent air,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discussed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earlier,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most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likely </a:t>
                      </a:r>
                      <a:r>
                        <a:rPr sz="1200" spc="10" dirty="0">
                          <a:latin typeface="Times New Roman"/>
                          <a:cs typeface="Times New Roman"/>
                        </a:rPr>
                        <a:t>to  </a:t>
                      </a:r>
                      <a:r>
                        <a:rPr sz="1200" spc="-15" dirty="0">
                          <a:latin typeface="Times New Roman"/>
                          <a:cs typeface="Times New Roman"/>
                        </a:rPr>
                        <a:t>satisfy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criterion for </a:t>
                      </a:r>
                      <a:r>
                        <a:rPr sz="1200" spc="-20" dirty="0">
                          <a:latin typeface="Times New Roman"/>
                          <a:cs typeface="Times New Roman"/>
                        </a:rPr>
                        <a:t>lumped </a:t>
                      </a:r>
                      <a:r>
                        <a:rPr sz="1200" spc="-10" dirty="0">
                          <a:latin typeface="Times New Roman"/>
                          <a:cs typeface="Times New Roman"/>
                        </a:rPr>
                        <a:t>system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analysis 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as shown </a:t>
                      </a:r>
                      <a:r>
                        <a:rPr sz="1200" spc="-25" dirty="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 Fig.(4.5).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CFA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74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628650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4264025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2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Four	Transient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2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30936" y="784351"/>
            <a:ext cx="6310630" cy="737870"/>
          </a:xfrm>
          <a:prstGeom prst="rect">
            <a:avLst/>
          </a:prstGeom>
          <a:solidFill>
            <a:srgbClr val="FCFAFF"/>
          </a:solidFill>
        </p:spPr>
        <p:txBody>
          <a:bodyPr vert="horz" wrap="square" lIns="0" tIns="0" rIns="0" bIns="0" rtlCol="0">
            <a:spAutoFit/>
          </a:bodyPr>
          <a:lstStyle/>
          <a:p>
            <a:pPr marR="12065" algn="just">
              <a:lnSpc>
                <a:spcPts val="1295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Note5-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When </a:t>
            </a:r>
            <a:r>
              <a:rPr sz="1200" spc="-5" dirty="0">
                <a:latin typeface="Times New Roman"/>
                <a:cs typeface="Times New Roman"/>
              </a:rPr>
              <a:t>the convection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b="1" i="1" spc="-5" dirty="0">
                <a:latin typeface="Times New Roman"/>
                <a:cs typeface="Times New Roman"/>
              </a:rPr>
              <a:t>h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thus convection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-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 algn="just">
              <a:lnSpc>
                <a:spcPct val="96700"/>
              </a:lnSpc>
              <a:spcBef>
                <a:spcPts val="20"/>
              </a:spcBef>
            </a:pPr>
            <a:r>
              <a:rPr sz="1200" spc="-5" dirty="0">
                <a:latin typeface="Times New Roman"/>
                <a:cs typeface="Times New Roman"/>
              </a:rPr>
              <a:t>body are </a:t>
            </a:r>
            <a:r>
              <a:rPr sz="1200" spc="-20" dirty="0">
                <a:latin typeface="Times New Roman"/>
                <a:cs typeface="Times New Roman"/>
              </a:rPr>
              <a:t>high,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body </a:t>
            </a:r>
            <a:r>
              <a:rPr sz="1200" spc="-10" dirty="0">
                <a:latin typeface="Times New Roman"/>
                <a:cs typeface="Times New Roman"/>
              </a:rPr>
              <a:t>near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5" dirty="0">
                <a:latin typeface="Times New Roman"/>
                <a:cs typeface="Times New Roman"/>
              </a:rPr>
              <a:t>drop </a:t>
            </a:r>
            <a:r>
              <a:rPr sz="1200" spc="-15" dirty="0">
                <a:latin typeface="Times New Roman"/>
                <a:cs typeface="Times New Roman"/>
              </a:rPr>
              <a:t>quickly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Fig.(4.6). </a:t>
            </a:r>
            <a:r>
              <a:rPr sz="1200" spc="-20" dirty="0">
                <a:latin typeface="Times New Roman"/>
                <a:cs typeface="Times New Roman"/>
              </a:rPr>
              <a:t>This </a:t>
            </a:r>
            <a:r>
              <a:rPr sz="1200" spc="-25" dirty="0">
                <a:latin typeface="Times New Roman"/>
                <a:cs typeface="Times New Roman"/>
              </a:rPr>
              <a:t>will  </a:t>
            </a:r>
            <a:r>
              <a:rPr sz="1200" dirty="0">
                <a:latin typeface="Times New Roman"/>
                <a:cs typeface="Times New Roman"/>
              </a:rPr>
              <a:t>create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larger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20" dirty="0">
                <a:latin typeface="Times New Roman"/>
                <a:cs typeface="Times New Roman"/>
              </a:rPr>
              <a:t>difference </a:t>
            </a:r>
            <a:r>
              <a:rPr sz="1200" spc="-5" dirty="0">
                <a:latin typeface="Times New Roman"/>
                <a:cs typeface="Times New Roman"/>
              </a:rPr>
              <a:t>between 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regions </a:t>
            </a:r>
            <a:r>
              <a:rPr sz="1200" spc="-15" dirty="0">
                <a:latin typeface="Times New Roman"/>
                <a:cs typeface="Times New Roman"/>
              </a:rPr>
              <a:t>unless </a:t>
            </a:r>
            <a:r>
              <a:rPr sz="1200" spc="-5" dirty="0">
                <a:latin typeface="Times New Roman"/>
                <a:cs typeface="Times New Roman"/>
              </a:rPr>
              <a:t>the body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able </a:t>
            </a:r>
            <a:r>
              <a:rPr sz="1200" spc="10" dirty="0">
                <a:latin typeface="Times New Roman"/>
                <a:cs typeface="Times New Roman"/>
              </a:rPr>
              <a:t>to  </a:t>
            </a:r>
            <a:r>
              <a:rPr sz="1200" spc="-10" dirty="0">
                <a:latin typeface="Times New Roman"/>
                <a:cs typeface="Times New Roman"/>
              </a:rPr>
              <a:t>transfer heat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regions </a:t>
            </a:r>
            <a:r>
              <a:rPr sz="1200" spc="-15" dirty="0">
                <a:latin typeface="Times New Roman"/>
                <a:cs typeface="Times New Roman"/>
              </a:rPr>
              <a:t>just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2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fast.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05127" y="1567688"/>
            <a:ext cx="1780032" cy="1898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40352" y="1521967"/>
            <a:ext cx="1920239" cy="1944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00403" y="3484372"/>
            <a:ext cx="2154555" cy="61849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065" marR="5080" algn="ctr">
              <a:lnSpc>
                <a:spcPct val="96000"/>
              </a:lnSpc>
              <a:spcBef>
                <a:spcPts val="155"/>
              </a:spcBef>
            </a:pPr>
            <a:r>
              <a:rPr sz="1000" b="1" i="1" dirty="0">
                <a:latin typeface="Times New Roman"/>
                <a:cs typeface="Times New Roman"/>
              </a:rPr>
              <a:t>Fig.(4.5) </a:t>
            </a:r>
            <a:r>
              <a:rPr sz="1000" b="1" i="1" spc="-10" dirty="0">
                <a:latin typeface="Times New Roman"/>
                <a:cs typeface="Times New Roman"/>
              </a:rPr>
              <a:t>Small </a:t>
            </a:r>
            <a:r>
              <a:rPr sz="1000" b="1" i="1" spc="-5" dirty="0">
                <a:latin typeface="Times New Roman"/>
                <a:cs typeface="Times New Roman"/>
              </a:rPr>
              <a:t>bodies with high </a:t>
            </a:r>
            <a:r>
              <a:rPr sz="1000" b="1" i="1" dirty="0">
                <a:latin typeface="Times New Roman"/>
                <a:cs typeface="Times New Roman"/>
              </a:rPr>
              <a:t>thermal  conductivities and </a:t>
            </a:r>
            <a:r>
              <a:rPr sz="1000" b="1" i="1" spc="5" dirty="0">
                <a:latin typeface="Times New Roman"/>
                <a:cs typeface="Times New Roman"/>
              </a:rPr>
              <a:t>low </a:t>
            </a:r>
            <a:r>
              <a:rPr sz="1000" b="1" i="1" spc="-5" dirty="0">
                <a:latin typeface="Times New Roman"/>
                <a:cs typeface="Times New Roman"/>
              </a:rPr>
              <a:t>convection  coefficients </a:t>
            </a:r>
            <a:r>
              <a:rPr sz="1000" b="1" i="1" dirty="0">
                <a:latin typeface="Times New Roman"/>
                <a:cs typeface="Times New Roman"/>
              </a:rPr>
              <a:t>are most </a:t>
            </a:r>
            <a:r>
              <a:rPr sz="1000" b="1" i="1" spc="-5" dirty="0">
                <a:latin typeface="Times New Roman"/>
                <a:cs typeface="Times New Roman"/>
              </a:rPr>
              <a:t>likely </a:t>
            </a: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spc="-5" dirty="0">
                <a:latin typeface="Times New Roman"/>
                <a:cs typeface="Times New Roman"/>
              </a:rPr>
              <a:t>satisfy </a:t>
            </a:r>
            <a:r>
              <a:rPr sz="1000" b="1" i="1" dirty="0">
                <a:latin typeface="Times New Roman"/>
                <a:cs typeface="Times New Roman"/>
              </a:rPr>
              <a:t>the  criterion for lumped </a:t>
            </a:r>
            <a:r>
              <a:rPr sz="1000" b="1" i="1" spc="-5" dirty="0">
                <a:latin typeface="Times New Roman"/>
                <a:cs typeface="Times New Roman"/>
              </a:rPr>
              <a:t>system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analysis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63059" y="3484372"/>
            <a:ext cx="2303145" cy="61849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algn="ctr">
              <a:lnSpc>
                <a:spcPct val="95000"/>
              </a:lnSpc>
              <a:spcBef>
                <a:spcPts val="165"/>
              </a:spcBef>
            </a:pPr>
            <a:r>
              <a:rPr sz="1000" b="1" i="1" dirty="0">
                <a:latin typeface="Times New Roman"/>
                <a:cs typeface="Times New Roman"/>
              </a:rPr>
              <a:t>Fig.(4.6) When </a:t>
            </a:r>
            <a:r>
              <a:rPr sz="1000" b="1" i="1" spc="-10" dirty="0">
                <a:latin typeface="Times New Roman"/>
                <a:cs typeface="Times New Roman"/>
              </a:rPr>
              <a:t>the </a:t>
            </a:r>
            <a:r>
              <a:rPr sz="1000" b="1" i="1" dirty="0">
                <a:latin typeface="Times New Roman"/>
                <a:cs typeface="Times New Roman"/>
              </a:rPr>
              <a:t>convection </a:t>
            </a:r>
            <a:r>
              <a:rPr sz="1000" b="1" i="1" spc="-5" dirty="0">
                <a:latin typeface="Times New Roman"/>
                <a:cs typeface="Times New Roman"/>
              </a:rPr>
              <a:t>coefficient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h  </a:t>
            </a:r>
            <a:r>
              <a:rPr sz="1000" b="1" i="1" spc="5" dirty="0">
                <a:latin typeface="Times New Roman"/>
                <a:cs typeface="Times New Roman"/>
              </a:rPr>
              <a:t>is </a:t>
            </a:r>
            <a:r>
              <a:rPr sz="1000" b="1" i="1" dirty="0">
                <a:latin typeface="Times New Roman"/>
                <a:cs typeface="Times New Roman"/>
              </a:rPr>
              <a:t>high and k </a:t>
            </a:r>
            <a:r>
              <a:rPr sz="1000" b="1" i="1" spc="5" dirty="0">
                <a:latin typeface="Times New Roman"/>
                <a:cs typeface="Times New Roman"/>
              </a:rPr>
              <a:t>is </a:t>
            </a:r>
            <a:r>
              <a:rPr sz="1000" b="1" i="1" spc="-5" dirty="0">
                <a:latin typeface="Times New Roman"/>
                <a:cs typeface="Times New Roman"/>
              </a:rPr>
              <a:t>low, large temperature  differences occur between </a:t>
            </a:r>
            <a:r>
              <a:rPr sz="1000" b="1" i="1" spc="-10" dirty="0">
                <a:latin typeface="Times New Roman"/>
                <a:cs typeface="Times New Roman"/>
              </a:rPr>
              <a:t>the</a:t>
            </a:r>
            <a:r>
              <a:rPr sz="1000" b="1" i="1" spc="1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inner</a:t>
            </a:r>
            <a:endParaRPr sz="1000">
              <a:latin typeface="Times New Roman"/>
              <a:cs typeface="Times New Roman"/>
            </a:endParaRPr>
          </a:p>
          <a:p>
            <a:pPr marL="1905" algn="ctr">
              <a:lnSpc>
                <a:spcPts val="1175"/>
              </a:lnSpc>
            </a:pP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-5" dirty="0">
                <a:latin typeface="Times New Roman"/>
                <a:cs typeface="Times New Roman"/>
              </a:rPr>
              <a:t>outer regions </a:t>
            </a:r>
            <a:r>
              <a:rPr sz="1000" b="1" i="1" spc="-10" dirty="0">
                <a:latin typeface="Times New Roman"/>
                <a:cs typeface="Times New Roman"/>
              </a:rPr>
              <a:t>of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large</a:t>
            </a:r>
            <a:r>
              <a:rPr sz="1000" b="1" i="1" spc="2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solid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85815" y="4893055"/>
            <a:ext cx="1514855" cy="1581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528564" y="6544564"/>
            <a:ext cx="1249045" cy="3289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71780" marR="5080" indent="-259079">
              <a:lnSpc>
                <a:spcPts val="1180"/>
              </a:lnSpc>
              <a:spcBef>
                <a:spcPts val="160"/>
              </a:spcBef>
            </a:pPr>
            <a:r>
              <a:rPr sz="1000" b="1" i="1" dirty="0">
                <a:latin typeface="Times New Roman"/>
                <a:cs typeface="Times New Roman"/>
              </a:rPr>
              <a:t>Fig.(4.7) </a:t>
            </a:r>
            <a:r>
              <a:rPr sz="1000" b="1" i="1" spc="-5" dirty="0">
                <a:latin typeface="Times New Roman"/>
                <a:cs typeface="Times New Roman"/>
              </a:rPr>
              <a:t>Schematic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for  Example-</a:t>
            </a:r>
            <a:r>
              <a:rPr sz="1000" b="1" i="1" spc="-2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4.1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64463" y="4213352"/>
            <a:ext cx="4651248" cy="5715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8744" y="9966959"/>
            <a:ext cx="4742815" cy="0"/>
          </a:xfrm>
          <a:custGeom>
            <a:avLst/>
            <a:gdLst/>
            <a:ahLst/>
            <a:cxnLst/>
            <a:rect l="l" t="t" r="r" b="b"/>
            <a:pathLst>
              <a:path w="4742815">
                <a:moveTo>
                  <a:pt x="0" y="0"/>
                </a:moveTo>
                <a:lnTo>
                  <a:pt x="4742688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6363" y="4183379"/>
            <a:ext cx="0" cy="5775960"/>
          </a:xfrm>
          <a:custGeom>
            <a:avLst/>
            <a:gdLst/>
            <a:ahLst/>
            <a:cxnLst/>
            <a:rect l="l" t="t" r="r" b="b"/>
            <a:pathLst>
              <a:path h="5775959">
                <a:moveTo>
                  <a:pt x="0" y="0"/>
                </a:moveTo>
                <a:lnTo>
                  <a:pt x="0" y="577596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18744" y="4175759"/>
            <a:ext cx="4742815" cy="0"/>
          </a:xfrm>
          <a:custGeom>
            <a:avLst/>
            <a:gdLst/>
            <a:ahLst/>
            <a:cxnLst/>
            <a:rect l="l" t="t" r="r" b="b"/>
            <a:pathLst>
              <a:path w="4742815">
                <a:moveTo>
                  <a:pt x="0" y="0"/>
                </a:moveTo>
                <a:lnTo>
                  <a:pt x="4742688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53811" y="4182871"/>
            <a:ext cx="0" cy="5775960"/>
          </a:xfrm>
          <a:custGeom>
            <a:avLst/>
            <a:gdLst/>
            <a:ahLst/>
            <a:cxnLst/>
            <a:rect l="l" t="t" r="r" b="b"/>
            <a:pathLst>
              <a:path h="5775959">
                <a:moveTo>
                  <a:pt x="0" y="0"/>
                </a:moveTo>
                <a:lnTo>
                  <a:pt x="0" y="577596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49223" y="9936480"/>
            <a:ext cx="4681855" cy="0"/>
          </a:xfrm>
          <a:custGeom>
            <a:avLst/>
            <a:gdLst/>
            <a:ahLst/>
            <a:cxnLst/>
            <a:rect l="l" t="t" r="r" b="b"/>
            <a:pathLst>
              <a:path w="4681855">
                <a:moveTo>
                  <a:pt x="0" y="0"/>
                </a:moveTo>
                <a:lnTo>
                  <a:pt x="4681728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6844" y="4213859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49223" y="4206240"/>
            <a:ext cx="4681855" cy="0"/>
          </a:xfrm>
          <a:custGeom>
            <a:avLst/>
            <a:gdLst/>
            <a:ahLst/>
            <a:cxnLst/>
            <a:rect l="l" t="t" r="r" b="b"/>
            <a:pathLst>
              <a:path w="4681855">
                <a:moveTo>
                  <a:pt x="0" y="0"/>
                </a:moveTo>
                <a:lnTo>
                  <a:pt x="4681728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23332" y="4213352"/>
            <a:ext cx="0" cy="5715000"/>
          </a:xfrm>
          <a:custGeom>
            <a:avLst/>
            <a:gdLst/>
            <a:ahLst/>
            <a:cxnLst/>
            <a:rect l="l" t="t" r="r" b="b"/>
            <a:pathLst>
              <a:path h="5715000">
                <a:moveTo>
                  <a:pt x="0" y="0"/>
                </a:moveTo>
                <a:lnTo>
                  <a:pt x="0" y="571500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82751" y="4835144"/>
            <a:ext cx="335280" cy="16192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29845">
              <a:lnSpc>
                <a:spcPts val="1205"/>
              </a:lnSpc>
            </a:pPr>
            <a:r>
              <a:rPr sz="1100" b="1" dirty="0">
                <a:latin typeface="Arial Narrow"/>
                <a:cs typeface="Arial Narrow"/>
              </a:rPr>
              <a:t>(4.7).</a:t>
            </a:r>
            <a:endParaRPr sz="1100">
              <a:latin typeface="Arial Narrow"/>
              <a:cs typeface="Arial Narrow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75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3631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Four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70196" y="463804"/>
            <a:ext cx="20345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Transient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2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022340" y="7324852"/>
            <a:ext cx="758190" cy="4749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" algn="ctr">
              <a:lnSpc>
                <a:spcPts val="1175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Fig.(4.8)</a:t>
            </a:r>
            <a:endParaRPr sz="1000">
              <a:latin typeface="Times New Roman"/>
              <a:cs typeface="Times New Roman"/>
            </a:endParaRPr>
          </a:p>
          <a:p>
            <a:pPr marL="12065" marR="5080" algn="ctr">
              <a:lnSpc>
                <a:spcPts val="1180"/>
              </a:lnSpc>
              <a:spcBef>
                <a:spcPts val="35"/>
              </a:spcBef>
            </a:pPr>
            <a:r>
              <a:rPr sz="1000" b="1" i="1" spc="-5" dirty="0">
                <a:latin typeface="Times New Roman"/>
                <a:cs typeface="Times New Roman"/>
              </a:rPr>
              <a:t>Schematic</a:t>
            </a:r>
            <a:r>
              <a:rPr sz="1000" b="1" i="1" spc="-6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for  Example-</a:t>
            </a:r>
            <a:r>
              <a:rPr sz="1000" b="1" i="1" spc="-5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4.2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98447" y="3579367"/>
            <a:ext cx="363220" cy="192405"/>
          </a:xfrm>
          <a:custGeom>
            <a:avLst/>
            <a:gdLst/>
            <a:ahLst/>
            <a:cxnLst/>
            <a:rect l="l" t="t" r="r" b="b"/>
            <a:pathLst>
              <a:path w="363219" h="192404">
                <a:moveTo>
                  <a:pt x="0" y="192024"/>
                </a:moveTo>
                <a:lnTo>
                  <a:pt x="362711" y="192024"/>
                </a:lnTo>
                <a:lnTo>
                  <a:pt x="362711" y="0"/>
                </a:lnTo>
                <a:lnTo>
                  <a:pt x="0" y="0"/>
                </a:lnTo>
                <a:lnTo>
                  <a:pt x="0" y="192024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341119" y="3581612"/>
            <a:ext cx="26416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5"/>
              </a:lnSpc>
            </a:pPr>
            <a:r>
              <a:rPr sz="1200" b="1" i="1" spc="-5" dirty="0">
                <a:solidFill>
                  <a:srgbClr val="F85487"/>
                </a:solidFill>
                <a:latin typeface="Arial"/>
                <a:cs typeface="Arial"/>
              </a:rPr>
              <a:t>3.1-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2751" y="814832"/>
            <a:ext cx="5154168" cy="3642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7031" y="4495800"/>
            <a:ext cx="5245735" cy="0"/>
          </a:xfrm>
          <a:custGeom>
            <a:avLst/>
            <a:gdLst/>
            <a:ahLst/>
            <a:cxnLst/>
            <a:rect l="l" t="t" r="r" b="b"/>
            <a:pathLst>
              <a:path w="5245735">
                <a:moveTo>
                  <a:pt x="0" y="0"/>
                </a:moveTo>
                <a:lnTo>
                  <a:pt x="5245608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4651" y="784859"/>
            <a:ext cx="0" cy="3703320"/>
          </a:xfrm>
          <a:custGeom>
            <a:avLst/>
            <a:gdLst/>
            <a:ahLst/>
            <a:cxnLst/>
            <a:rect l="l" t="t" r="r" b="b"/>
            <a:pathLst>
              <a:path h="3703320">
                <a:moveTo>
                  <a:pt x="0" y="0"/>
                </a:moveTo>
                <a:lnTo>
                  <a:pt x="0" y="370332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7031" y="777240"/>
            <a:ext cx="5245735" cy="0"/>
          </a:xfrm>
          <a:custGeom>
            <a:avLst/>
            <a:gdLst/>
            <a:ahLst/>
            <a:cxnLst/>
            <a:rect l="l" t="t" r="r" b="b"/>
            <a:pathLst>
              <a:path w="5245735">
                <a:moveTo>
                  <a:pt x="0" y="0"/>
                </a:moveTo>
                <a:lnTo>
                  <a:pt x="5245608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75020" y="784351"/>
            <a:ext cx="0" cy="3703320"/>
          </a:xfrm>
          <a:custGeom>
            <a:avLst/>
            <a:gdLst/>
            <a:ahLst/>
            <a:cxnLst/>
            <a:rect l="l" t="t" r="r" b="b"/>
            <a:pathLst>
              <a:path h="3703320">
                <a:moveTo>
                  <a:pt x="0" y="0"/>
                </a:moveTo>
                <a:lnTo>
                  <a:pt x="0" y="370332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7512" y="4465320"/>
            <a:ext cx="5184775" cy="0"/>
          </a:xfrm>
          <a:custGeom>
            <a:avLst/>
            <a:gdLst/>
            <a:ahLst/>
            <a:cxnLst/>
            <a:rect l="l" t="t" r="r" b="b"/>
            <a:pathLst>
              <a:path w="5184775">
                <a:moveTo>
                  <a:pt x="0" y="0"/>
                </a:moveTo>
                <a:lnTo>
                  <a:pt x="5184648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5131" y="815339"/>
            <a:ext cx="0" cy="3642360"/>
          </a:xfrm>
          <a:custGeom>
            <a:avLst/>
            <a:gdLst/>
            <a:ahLst/>
            <a:cxnLst/>
            <a:rect l="l" t="t" r="r" b="b"/>
            <a:pathLst>
              <a:path h="3642360">
                <a:moveTo>
                  <a:pt x="0" y="0"/>
                </a:moveTo>
                <a:lnTo>
                  <a:pt x="0" y="364236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7512" y="807719"/>
            <a:ext cx="5184775" cy="0"/>
          </a:xfrm>
          <a:custGeom>
            <a:avLst/>
            <a:gdLst/>
            <a:ahLst/>
            <a:cxnLst/>
            <a:rect l="l" t="t" r="r" b="b"/>
            <a:pathLst>
              <a:path w="5184775">
                <a:moveTo>
                  <a:pt x="0" y="0"/>
                </a:moveTo>
                <a:lnTo>
                  <a:pt x="5184648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44540" y="814832"/>
            <a:ext cx="0" cy="3642360"/>
          </a:xfrm>
          <a:custGeom>
            <a:avLst/>
            <a:gdLst/>
            <a:ahLst/>
            <a:cxnLst/>
            <a:rect l="l" t="t" r="r" b="b"/>
            <a:pathLst>
              <a:path h="3642360">
                <a:moveTo>
                  <a:pt x="0" y="0"/>
                </a:moveTo>
                <a:lnTo>
                  <a:pt x="0" y="364236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50279" y="5051552"/>
            <a:ext cx="707136" cy="2194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3608" y="4661408"/>
            <a:ext cx="5166360" cy="52669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7887" y="9966959"/>
            <a:ext cx="5257800" cy="0"/>
          </a:xfrm>
          <a:custGeom>
            <a:avLst/>
            <a:gdLst/>
            <a:ahLst/>
            <a:cxnLst/>
            <a:rect l="l" t="t" r="r" b="b"/>
            <a:pathLst>
              <a:path w="5257800">
                <a:moveTo>
                  <a:pt x="0" y="0"/>
                </a:moveTo>
                <a:lnTo>
                  <a:pt x="5257800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35508" y="4630420"/>
            <a:ext cx="0" cy="5328920"/>
          </a:xfrm>
          <a:custGeom>
            <a:avLst/>
            <a:gdLst/>
            <a:ahLst/>
            <a:cxnLst/>
            <a:rect l="l" t="t" r="r" b="b"/>
            <a:pathLst>
              <a:path h="5328920">
                <a:moveTo>
                  <a:pt x="0" y="0"/>
                </a:moveTo>
                <a:lnTo>
                  <a:pt x="0" y="532892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7887" y="4622800"/>
            <a:ext cx="5257800" cy="0"/>
          </a:xfrm>
          <a:custGeom>
            <a:avLst/>
            <a:gdLst/>
            <a:ahLst/>
            <a:cxnLst/>
            <a:rect l="l" t="t" r="r" b="b"/>
            <a:pathLst>
              <a:path w="5257800">
                <a:moveTo>
                  <a:pt x="0" y="0"/>
                </a:moveTo>
                <a:lnTo>
                  <a:pt x="5257800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878067" y="4630928"/>
            <a:ext cx="0" cy="5328285"/>
          </a:xfrm>
          <a:custGeom>
            <a:avLst/>
            <a:gdLst/>
            <a:ahLst/>
            <a:cxnLst/>
            <a:rect l="l" t="t" r="r" b="b"/>
            <a:pathLst>
              <a:path h="5328284">
                <a:moveTo>
                  <a:pt x="0" y="0"/>
                </a:moveTo>
                <a:lnTo>
                  <a:pt x="0" y="5327904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58368" y="9936480"/>
            <a:ext cx="5196840" cy="0"/>
          </a:xfrm>
          <a:custGeom>
            <a:avLst/>
            <a:gdLst/>
            <a:ahLst/>
            <a:cxnLst/>
            <a:rect l="l" t="t" r="r" b="b"/>
            <a:pathLst>
              <a:path w="5196840">
                <a:moveTo>
                  <a:pt x="0" y="0"/>
                </a:moveTo>
                <a:lnTo>
                  <a:pt x="5196840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65987" y="4660900"/>
            <a:ext cx="0" cy="5267960"/>
          </a:xfrm>
          <a:custGeom>
            <a:avLst/>
            <a:gdLst/>
            <a:ahLst/>
            <a:cxnLst/>
            <a:rect l="l" t="t" r="r" b="b"/>
            <a:pathLst>
              <a:path h="5267959">
                <a:moveTo>
                  <a:pt x="0" y="0"/>
                </a:moveTo>
                <a:lnTo>
                  <a:pt x="0" y="526796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58368" y="4653279"/>
            <a:ext cx="5196840" cy="0"/>
          </a:xfrm>
          <a:custGeom>
            <a:avLst/>
            <a:gdLst/>
            <a:ahLst/>
            <a:cxnLst/>
            <a:rect l="l" t="t" r="r" b="b"/>
            <a:pathLst>
              <a:path w="5196840">
                <a:moveTo>
                  <a:pt x="0" y="0"/>
                </a:moveTo>
                <a:lnTo>
                  <a:pt x="5196840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847588" y="4661408"/>
            <a:ext cx="0" cy="5267325"/>
          </a:xfrm>
          <a:custGeom>
            <a:avLst/>
            <a:gdLst/>
            <a:ahLst/>
            <a:cxnLst/>
            <a:rect l="l" t="t" r="r" b="b"/>
            <a:pathLst>
              <a:path h="5267325">
                <a:moveTo>
                  <a:pt x="0" y="0"/>
                </a:moveTo>
                <a:lnTo>
                  <a:pt x="0" y="5266944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972311" y="5731255"/>
            <a:ext cx="1030605" cy="198120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0" rIns="0" bIns="0" rtlCol="0">
            <a:spAutoFit/>
          </a:bodyPr>
          <a:lstStyle/>
          <a:p>
            <a:pPr marL="29845">
              <a:lnSpc>
                <a:spcPts val="1345"/>
              </a:lnSpc>
            </a:pPr>
            <a:r>
              <a:rPr sz="1200" b="1" spc="-5" dirty="0">
                <a:latin typeface="Arial Narrow"/>
                <a:cs typeface="Arial Narrow"/>
              </a:rPr>
              <a:t>as </a:t>
            </a:r>
            <a:r>
              <a:rPr sz="1200" b="1" spc="-10" dirty="0">
                <a:latin typeface="Arial Narrow"/>
                <a:cs typeface="Arial Narrow"/>
              </a:rPr>
              <a:t>in</a:t>
            </a:r>
            <a:r>
              <a:rPr sz="1200" b="1" spc="-25" dirty="0">
                <a:latin typeface="Arial Narrow"/>
                <a:cs typeface="Arial Narrow"/>
              </a:rPr>
              <a:t> </a:t>
            </a:r>
            <a:r>
              <a:rPr sz="1200" b="1" spc="-5" dirty="0">
                <a:latin typeface="Arial Narrow"/>
                <a:cs typeface="Arial Narrow"/>
              </a:rPr>
              <a:t>Fig.(4.8).</a:t>
            </a:r>
            <a:endParaRPr sz="1200">
              <a:latin typeface="Arial Narrow"/>
              <a:cs typeface="Arial Narrow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76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103631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Four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70196" y="463804"/>
            <a:ext cx="20345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Transient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2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4463" y="823975"/>
            <a:ext cx="4879848" cy="3349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8744" y="4211320"/>
            <a:ext cx="4971415" cy="0"/>
          </a:xfrm>
          <a:custGeom>
            <a:avLst/>
            <a:gdLst/>
            <a:ahLst/>
            <a:cxnLst/>
            <a:rect l="l" t="t" r="r" b="b"/>
            <a:pathLst>
              <a:path w="4971415">
                <a:moveTo>
                  <a:pt x="0" y="0"/>
                </a:moveTo>
                <a:lnTo>
                  <a:pt x="4971288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6363" y="793750"/>
            <a:ext cx="0" cy="3409950"/>
          </a:xfrm>
          <a:custGeom>
            <a:avLst/>
            <a:gdLst/>
            <a:ahLst/>
            <a:cxnLst/>
            <a:rect l="l" t="t" r="r" b="b"/>
            <a:pathLst>
              <a:path h="3409950">
                <a:moveTo>
                  <a:pt x="0" y="0"/>
                </a:moveTo>
                <a:lnTo>
                  <a:pt x="0" y="340995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8744" y="786130"/>
            <a:ext cx="4971415" cy="0"/>
          </a:xfrm>
          <a:custGeom>
            <a:avLst/>
            <a:gdLst/>
            <a:ahLst/>
            <a:cxnLst/>
            <a:rect l="l" t="t" r="r" b="b"/>
            <a:pathLst>
              <a:path w="4971415">
                <a:moveTo>
                  <a:pt x="0" y="0"/>
                </a:moveTo>
                <a:lnTo>
                  <a:pt x="4971288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82411" y="793495"/>
            <a:ext cx="0" cy="3411220"/>
          </a:xfrm>
          <a:custGeom>
            <a:avLst/>
            <a:gdLst/>
            <a:ahLst/>
            <a:cxnLst/>
            <a:rect l="l" t="t" r="r" b="b"/>
            <a:pathLst>
              <a:path h="3411220">
                <a:moveTo>
                  <a:pt x="0" y="0"/>
                </a:moveTo>
                <a:lnTo>
                  <a:pt x="0" y="3410712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49223" y="4180840"/>
            <a:ext cx="4910455" cy="0"/>
          </a:xfrm>
          <a:custGeom>
            <a:avLst/>
            <a:gdLst/>
            <a:ahLst/>
            <a:cxnLst/>
            <a:rect l="l" t="t" r="r" b="b"/>
            <a:pathLst>
              <a:path w="4910455">
                <a:moveTo>
                  <a:pt x="0" y="0"/>
                </a:moveTo>
                <a:lnTo>
                  <a:pt x="4910328" y="0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6844" y="824230"/>
            <a:ext cx="0" cy="3348990"/>
          </a:xfrm>
          <a:custGeom>
            <a:avLst/>
            <a:gdLst/>
            <a:ahLst/>
            <a:cxnLst/>
            <a:rect l="l" t="t" r="r" b="b"/>
            <a:pathLst>
              <a:path h="3348990">
                <a:moveTo>
                  <a:pt x="0" y="0"/>
                </a:moveTo>
                <a:lnTo>
                  <a:pt x="0" y="334899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49223" y="816610"/>
            <a:ext cx="4910455" cy="0"/>
          </a:xfrm>
          <a:custGeom>
            <a:avLst/>
            <a:gdLst/>
            <a:ahLst/>
            <a:cxnLst/>
            <a:rect l="l" t="t" r="r" b="b"/>
            <a:pathLst>
              <a:path w="4910455">
                <a:moveTo>
                  <a:pt x="0" y="0"/>
                </a:moveTo>
                <a:lnTo>
                  <a:pt x="4910328" y="0"/>
                </a:lnTo>
              </a:path>
            </a:pathLst>
          </a:custGeom>
          <a:ln w="15240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51932" y="823975"/>
            <a:ext cx="0" cy="3350260"/>
          </a:xfrm>
          <a:custGeom>
            <a:avLst/>
            <a:gdLst/>
            <a:ahLst/>
            <a:cxnLst/>
            <a:rect l="l" t="t" r="r" b="b"/>
            <a:pathLst>
              <a:path h="3350260">
                <a:moveTo>
                  <a:pt x="0" y="0"/>
                </a:moveTo>
                <a:lnTo>
                  <a:pt x="0" y="3349752"/>
                </a:lnTo>
              </a:path>
            </a:pathLst>
          </a:custGeom>
          <a:ln w="15239">
            <a:solidFill>
              <a:srgbClr val="FF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30936" y="4329176"/>
            <a:ext cx="6310630" cy="2908300"/>
          </a:xfrm>
          <a:prstGeom prst="rect">
            <a:avLst/>
          </a:prstGeom>
          <a:solidFill>
            <a:srgbClr val="FCFAFF"/>
          </a:solidFill>
        </p:spPr>
        <p:txBody>
          <a:bodyPr vert="horz" wrap="square" lIns="0" tIns="635" rIns="0" bIns="0" rtlCol="0">
            <a:spAutoFit/>
          </a:bodyPr>
          <a:lstStyle/>
          <a:p>
            <a:pPr marR="242570">
              <a:lnSpc>
                <a:spcPts val="1490"/>
              </a:lnSpc>
              <a:spcBef>
                <a:spcPts val="5"/>
              </a:spcBef>
            </a:pPr>
            <a:r>
              <a:rPr sz="1300" b="1" i="1" dirty="0">
                <a:latin typeface="Times New Roman"/>
                <a:cs typeface="Times New Roman"/>
              </a:rPr>
              <a:t>4.3- </a:t>
            </a:r>
            <a:r>
              <a:rPr sz="1300" b="1" i="1" spc="-5" dirty="0">
                <a:latin typeface="Times New Roman"/>
                <a:cs typeface="Times New Roman"/>
              </a:rPr>
              <a:t>Transient Heat Conduction in Large Plane </a:t>
            </a:r>
            <a:r>
              <a:rPr sz="1300" b="1" i="1" spc="-10" dirty="0">
                <a:latin typeface="Times New Roman"/>
                <a:cs typeface="Times New Roman"/>
              </a:rPr>
              <a:t>Walls, </a:t>
            </a:r>
            <a:r>
              <a:rPr sz="1300" b="1" i="1" spc="-5" dirty="0">
                <a:latin typeface="Times New Roman"/>
                <a:cs typeface="Times New Roman"/>
              </a:rPr>
              <a:t>Long Cylinders, and </a:t>
            </a:r>
            <a:r>
              <a:rPr sz="1300" b="1" i="1" spc="-10" dirty="0">
                <a:latin typeface="Times New Roman"/>
                <a:cs typeface="Times New Roman"/>
              </a:rPr>
              <a:t>Spheres </a:t>
            </a:r>
            <a:r>
              <a:rPr sz="1300" b="1" i="1" spc="-5" dirty="0">
                <a:latin typeface="Times New Roman"/>
                <a:cs typeface="Times New Roman"/>
              </a:rPr>
              <a:t>with  </a:t>
            </a:r>
            <a:r>
              <a:rPr sz="1300" b="1" i="1" spc="-10" dirty="0">
                <a:latin typeface="Times New Roman"/>
                <a:cs typeface="Times New Roman"/>
              </a:rPr>
              <a:t>Spatial</a:t>
            </a:r>
            <a:r>
              <a:rPr sz="1300" b="1" i="1" spc="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Effects</a:t>
            </a:r>
            <a:endParaRPr sz="1300">
              <a:latin typeface="Times New Roman"/>
              <a:cs typeface="Times New Roman"/>
            </a:endParaRPr>
          </a:p>
          <a:p>
            <a:pPr marL="158115">
              <a:lnSpc>
                <a:spcPts val="1285"/>
              </a:lnSpc>
            </a:pP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general, </a:t>
            </a:r>
            <a:r>
              <a:rPr sz="1200" spc="-10" dirty="0">
                <a:latin typeface="Times New Roman"/>
                <a:cs typeface="Times New Roman"/>
              </a:rPr>
              <a:t>however,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-20" dirty="0">
                <a:latin typeface="Times New Roman"/>
                <a:cs typeface="Times New Roman"/>
              </a:rPr>
              <a:t>within </a:t>
            </a:r>
            <a:r>
              <a:rPr sz="1200" spc="-5" dirty="0">
                <a:latin typeface="Times New Roman"/>
                <a:cs typeface="Times New Roman"/>
              </a:rPr>
              <a:t>a body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change </a:t>
            </a:r>
            <a:r>
              <a:rPr sz="1200" spc="-5" dirty="0">
                <a:latin typeface="Times New Roman"/>
                <a:cs typeface="Times New Roman"/>
              </a:rPr>
              <a:t>from </a:t>
            </a:r>
            <a:r>
              <a:rPr sz="1200" spc="-15" dirty="0">
                <a:latin typeface="Times New Roman"/>
                <a:cs typeface="Times New Roman"/>
              </a:rPr>
              <a:t>point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point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15" dirty="0">
                <a:latin typeface="Times New Roman"/>
                <a:cs typeface="Times New Roman"/>
              </a:rPr>
              <a:t>well </a:t>
            </a:r>
            <a:r>
              <a:rPr sz="1200" spc="-5" dirty="0">
                <a:latin typeface="Times New Roman"/>
                <a:cs typeface="Times New Roman"/>
              </a:rPr>
              <a:t>as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with</a:t>
            </a:r>
            <a:endParaRPr sz="1200">
              <a:latin typeface="Times New Roman"/>
              <a:cs typeface="Times New Roman"/>
            </a:endParaRPr>
          </a:p>
          <a:p>
            <a:pPr marR="2540">
              <a:lnSpc>
                <a:spcPts val="1370"/>
              </a:lnSpc>
              <a:spcBef>
                <a:spcPts val="80"/>
              </a:spcBef>
            </a:pPr>
            <a:r>
              <a:rPr sz="1200" spc="-15" dirty="0">
                <a:latin typeface="Times New Roman"/>
                <a:cs typeface="Times New Roman"/>
              </a:rPr>
              <a:t>time.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spc="-10" dirty="0">
                <a:latin typeface="Times New Roman"/>
                <a:cs typeface="Times New Roman"/>
              </a:rPr>
              <a:t>section,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variation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i="1" spc="-5" dirty="0">
                <a:latin typeface="Times New Roman"/>
                <a:cs typeface="Times New Roman"/>
              </a:rPr>
              <a:t>time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position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one-  </a:t>
            </a:r>
            <a:r>
              <a:rPr sz="1200" spc="-20" dirty="0">
                <a:latin typeface="Times New Roman"/>
                <a:cs typeface="Times New Roman"/>
              </a:rPr>
              <a:t>dimensional </a:t>
            </a:r>
            <a:r>
              <a:rPr sz="1200" spc="-15" dirty="0">
                <a:latin typeface="Times New Roman"/>
                <a:cs typeface="Times New Roman"/>
              </a:rPr>
              <a:t>problems </a:t>
            </a:r>
            <a:r>
              <a:rPr sz="1200" spc="-5" dirty="0">
                <a:latin typeface="Times New Roman"/>
                <a:cs typeface="Times New Roman"/>
              </a:rPr>
              <a:t>such as </a:t>
            </a:r>
            <a:r>
              <a:rPr sz="1200" dirty="0">
                <a:latin typeface="Times New Roman"/>
                <a:cs typeface="Times New Roman"/>
              </a:rPr>
              <a:t>those </a:t>
            </a:r>
            <a:r>
              <a:rPr sz="1200" spc="-5" dirty="0">
                <a:latin typeface="Times New Roman"/>
                <a:cs typeface="Times New Roman"/>
              </a:rPr>
              <a:t>associated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i="1" spc="-5" dirty="0">
                <a:latin typeface="Times New Roman"/>
                <a:cs typeface="Times New Roman"/>
              </a:rPr>
              <a:t>a large plane </a:t>
            </a:r>
            <a:r>
              <a:rPr sz="1200" i="1" spc="-15" dirty="0">
                <a:latin typeface="Times New Roman"/>
                <a:cs typeface="Times New Roman"/>
              </a:rPr>
              <a:t>wall</a:t>
            </a:r>
            <a:r>
              <a:rPr sz="1200" spc="-15" dirty="0">
                <a:latin typeface="Times New Roman"/>
                <a:cs typeface="Times New Roman"/>
              </a:rPr>
              <a:t>, </a:t>
            </a:r>
            <a:r>
              <a:rPr sz="1200" i="1" spc="-5" dirty="0">
                <a:latin typeface="Times New Roman"/>
                <a:cs typeface="Times New Roman"/>
              </a:rPr>
              <a:t>a long cylinder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a</a:t>
            </a:r>
            <a:r>
              <a:rPr sz="1200" i="1" spc="254" dirty="0">
                <a:latin typeface="Times New Roman"/>
                <a:cs typeface="Times New Roman"/>
              </a:rPr>
              <a:t> </a:t>
            </a:r>
            <a:r>
              <a:rPr sz="1200" i="1" spc="-10" dirty="0">
                <a:latin typeface="Times New Roman"/>
                <a:cs typeface="Times New Roman"/>
              </a:rPr>
              <a:t>sphere</a:t>
            </a:r>
            <a:r>
              <a:rPr sz="1200" spc="-1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indent="158115">
              <a:lnSpc>
                <a:spcPts val="1370"/>
              </a:lnSpc>
              <a:spcBef>
                <a:spcPts val="20"/>
              </a:spcBef>
            </a:pPr>
            <a:r>
              <a:rPr sz="1200" spc="-10" dirty="0">
                <a:latin typeface="Times New Roman"/>
                <a:cs typeface="Times New Roman"/>
              </a:rPr>
              <a:t>Consider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plane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thickness </a:t>
            </a:r>
            <a:r>
              <a:rPr sz="1200" b="1" i="1" dirty="0">
                <a:latin typeface="Times New Roman"/>
                <a:cs typeface="Times New Roman"/>
              </a:rPr>
              <a:t>2L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25" dirty="0">
                <a:latin typeface="Times New Roman"/>
                <a:cs typeface="Times New Roman"/>
              </a:rPr>
              <a:t>cylinder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sphere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radius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b="1" i="1" spc="-15" baseline="-10416" dirty="0">
                <a:latin typeface="Times New Roman"/>
                <a:cs typeface="Times New Roman"/>
              </a:rPr>
              <a:t>o </a:t>
            </a:r>
            <a:r>
              <a:rPr sz="1200" spc="-30" dirty="0">
                <a:latin typeface="Times New Roman"/>
                <a:cs typeface="Times New Roman"/>
              </a:rPr>
              <a:t>initially  </a:t>
            </a:r>
            <a:r>
              <a:rPr sz="1200" spc="-5" dirty="0">
                <a:latin typeface="Times New Roman"/>
                <a:cs typeface="Times New Roman"/>
              </a:rPr>
              <a:t>at a </a:t>
            </a:r>
            <a:r>
              <a:rPr sz="1200" i="1" dirty="0">
                <a:latin typeface="Times New Roman"/>
                <a:cs typeface="Times New Roman"/>
              </a:rPr>
              <a:t>uniform </a:t>
            </a:r>
            <a:r>
              <a:rPr sz="1200" i="1" spc="-5" dirty="0">
                <a:latin typeface="Times New Roman"/>
                <a:cs typeface="Times New Roman"/>
              </a:rPr>
              <a:t>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i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5" dirty="0">
                <a:latin typeface="Times New Roman"/>
                <a:cs typeface="Times New Roman"/>
              </a:rPr>
              <a:t>as shown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Fig.(4.9). </a:t>
            </a:r>
            <a:r>
              <a:rPr sz="1200" spc="-20" dirty="0">
                <a:latin typeface="Times New Roman"/>
                <a:cs typeface="Times New Roman"/>
              </a:rPr>
              <a:t>At time </a:t>
            </a:r>
            <a:r>
              <a:rPr sz="1200" b="1" i="1" spc="-5" dirty="0">
                <a:latin typeface="Times New Roman"/>
                <a:cs typeface="Times New Roman"/>
              </a:rPr>
              <a:t>t = 0</a:t>
            </a:r>
            <a:r>
              <a:rPr sz="1200" spc="-5" dirty="0">
                <a:latin typeface="Times New Roman"/>
                <a:cs typeface="Times New Roman"/>
              </a:rPr>
              <a:t>, each geometry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placed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large</a:t>
            </a:r>
            <a:endParaRPr sz="1200">
              <a:latin typeface="Times New Roman"/>
              <a:cs typeface="Times New Roman"/>
            </a:endParaRPr>
          </a:p>
          <a:p>
            <a:pPr marR="12065">
              <a:lnSpc>
                <a:spcPts val="1320"/>
              </a:lnSpc>
            </a:pP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at a constant 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kept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20" dirty="0">
                <a:latin typeface="Times New Roman"/>
                <a:cs typeface="Times New Roman"/>
              </a:rPr>
              <a:t>medium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b="1" i="1" spc="-5" dirty="0">
                <a:latin typeface="Times New Roman"/>
                <a:cs typeface="Times New Roman"/>
              </a:rPr>
              <a:t>t &gt;</a:t>
            </a:r>
            <a:r>
              <a:rPr sz="1200" b="1" i="1" spc="21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0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indent="158115" algn="just">
              <a:lnSpc>
                <a:spcPct val="96100"/>
              </a:lnSpc>
              <a:spcBef>
                <a:spcPts val="20"/>
              </a:spcBef>
            </a:pPr>
            <a:r>
              <a:rPr sz="1200" spc="-5" dirty="0">
                <a:latin typeface="Times New Roman"/>
                <a:cs typeface="Times New Roman"/>
              </a:rPr>
              <a:t>Heat </a:t>
            </a:r>
            <a:r>
              <a:rPr sz="1200" spc="-10" dirty="0">
                <a:latin typeface="Times New Roman"/>
                <a:cs typeface="Times New Roman"/>
              </a:rPr>
              <a:t>transfer </a:t>
            </a:r>
            <a:r>
              <a:rPr sz="1200" dirty="0">
                <a:latin typeface="Times New Roman"/>
                <a:cs typeface="Times New Roman"/>
              </a:rPr>
              <a:t>takes </a:t>
            </a:r>
            <a:r>
              <a:rPr sz="1200" spc="-15" dirty="0">
                <a:latin typeface="Times New Roman"/>
                <a:cs typeface="Times New Roman"/>
              </a:rPr>
              <a:t>place </a:t>
            </a:r>
            <a:r>
              <a:rPr sz="1200" spc="-5" dirty="0">
                <a:latin typeface="Times New Roman"/>
                <a:cs typeface="Times New Roman"/>
              </a:rPr>
              <a:t>between these </a:t>
            </a:r>
            <a:r>
              <a:rPr sz="1200" spc="-10" dirty="0">
                <a:latin typeface="Times New Roman"/>
                <a:cs typeface="Times New Roman"/>
              </a:rPr>
              <a:t>bodies </a:t>
            </a:r>
            <a:r>
              <a:rPr sz="1200" spc="-15" dirty="0">
                <a:latin typeface="Times New Roman"/>
                <a:cs typeface="Times New Roman"/>
              </a:rPr>
              <a:t>and their environments by </a:t>
            </a:r>
            <a:r>
              <a:rPr sz="1200" spc="-5" dirty="0">
                <a:latin typeface="Times New Roman"/>
                <a:cs typeface="Times New Roman"/>
              </a:rPr>
              <a:t>convection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i="1" dirty="0">
                <a:latin typeface="Times New Roman"/>
                <a:cs typeface="Times New Roman"/>
              </a:rPr>
              <a:t>uniform 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i="1" spc="-5" dirty="0">
                <a:latin typeface="Times New Roman"/>
                <a:cs typeface="Times New Roman"/>
              </a:rPr>
              <a:t>constant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20" dirty="0">
                <a:latin typeface="Times New Roman"/>
                <a:cs typeface="Times New Roman"/>
              </a:rPr>
              <a:t>coefficient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i="1" spc="-5" dirty="0">
                <a:latin typeface="Times New Roman"/>
                <a:cs typeface="Times New Roman"/>
              </a:rPr>
              <a:t>. </a:t>
            </a:r>
            <a:r>
              <a:rPr sz="1200" spc="5" dirty="0">
                <a:latin typeface="Times New Roman"/>
                <a:cs typeface="Times New Roman"/>
              </a:rPr>
              <a:t>Note </a:t>
            </a:r>
            <a:r>
              <a:rPr sz="1200" spc="-5" dirty="0">
                <a:latin typeface="Times New Roman"/>
                <a:cs typeface="Times New Roman"/>
              </a:rPr>
              <a:t>that </a:t>
            </a:r>
            <a:r>
              <a:rPr sz="1200" spc="-20" dirty="0">
                <a:latin typeface="Times New Roman"/>
                <a:cs typeface="Times New Roman"/>
              </a:rPr>
              <a:t>all </a:t>
            </a:r>
            <a:r>
              <a:rPr sz="1200" spc="-5" dirty="0">
                <a:latin typeface="Times New Roman"/>
                <a:cs typeface="Times New Roman"/>
              </a:rPr>
              <a:t>three </a:t>
            </a:r>
            <a:r>
              <a:rPr sz="1200" spc="-10" dirty="0">
                <a:latin typeface="Times New Roman"/>
                <a:cs typeface="Times New Roman"/>
              </a:rPr>
              <a:t>cases </a:t>
            </a:r>
            <a:r>
              <a:rPr sz="1200" spc="-5" dirty="0">
                <a:latin typeface="Times New Roman"/>
                <a:cs typeface="Times New Roman"/>
              </a:rPr>
              <a:t>possess </a:t>
            </a:r>
            <a:r>
              <a:rPr sz="1200" spc="-10" dirty="0">
                <a:latin typeface="Times New Roman"/>
                <a:cs typeface="Times New Roman"/>
              </a:rPr>
              <a:t>geometric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thermal  </a:t>
            </a:r>
            <a:r>
              <a:rPr sz="1200" spc="-20" dirty="0">
                <a:latin typeface="Times New Roman"/>
                <a:cs typeface="Times New Roman"/>
              </a:rPr>
              <a:t>symmetry: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plane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symmetric </a:t>
            </a:r>
            <a:r>
              <a:rPr sz="1200" spc="-5" dirty="0">
                <a:latin typeface="Times New Roman"/>
                <a:cs typeface="Times New Roman"/>
              </a:rPr>
              <a:t>about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i="1" spc="-5" dirty="0">
                <a:latin typeface="Times New Roman"/>
                <a:cs typeface="Times New Roman"/>
              </a:rPr>
              <a:t>center plane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x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</a:t>
            </a:r>
            <a:r>
              <a:rPr sz="1200" dirty="0">
                <a:latin typeface="Times New Roman"/>
                <a:cs typeface="Times New Roman"/>
              </a:rPr>
              <a:t>),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cylinder is </a:t>
            </a:r>
            <a:r>
              <a:rPr sz="1200" spc="-20" dirty="0">
                <a:latin typeface="Times New Roman"/>
                <a:cs typeface="Times New Roman"/>
              </a:rPr>
              <a:t>symmetric </a:t>
            </a:r>
            <a:r>
              <a:rPr sz="1200" spc="-5" dirty="0">
                <a:latin typeface="Times New Roman"/>
                <a:cs typeface="Times New Roman"/>
              </a:rPr>
              <a:t>about 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i="1" spc="-5" dirty="0">
                <a:latin typeface="Times New Roman"/>
                <a:cs typeface="Times New Roman"/>
              </a:rPr>
              <a:t>centerline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r </a:t>
            </a:r>
            <a:r>
              <a:rPr sz="1200" b="1" i="1" spc="-5" dirty="0">
                <a:latin typeface="Times New Roman"/>
                <a:cs typeface="Times New Roman"/>
              </a:rPr>
              <a:t>= </a:t>
            </a:r>
            <a:r>
              <a:rPr sz="1200" b="1" i="1" dirty="0">
                <a:latin typeface="Times New Roman"/>
                <a:cs typeface="Times New Roman"/>
              </a:rPr>
              <a:t>0</a:t>
            </a:r>
            <a:r>
              <a:rPr sz="1200" dirty="0">
                <a:latin typeface="Times New Roman"/>
                <a:cs typeface="Times New Roman"/>
              </a:rPr>
              <a:t>),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sphere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symmetric </a:t>
            </a:r>
            <a:r>
              <a:rPr sz="1200" spc="-5" dirty="0">
                <a:latin typeface="Times New Roman"/>
                <a:cs typeface="Times New Roman"/>
              </a:rPr>
              <a:t>about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i="1" spc="-5" dirty="0">
                <a:latin typeface="Times New Roman"/>
                <a:cs typeface="Times New Roman"/>
              </a:rPr>
              <a:t>center point </a:t>
            </a:r>
            <a:r>
              <a:rPr sz="1200" dirty="0">
                <a:latin typeface="Times New Roman"/>
                <a:cs typeface="Times New Roman"/>
              </a:rPr>
              <a:t>(</a:t>
            </a:r>
            <a:r>
              <a:rPr sz="1200" b="1" i="1" dirty="0">
                <a:latin typeface="Times New Roman"/>
                <a:cs typeface="Times New Roman"/>
              </a:rPr>
              <a:t>r </a:t>
            </a:r>
            <a:r>
              <a:rPr sz="1200" b="1" i="1" spc="-5" dirty="0">
                <a:latin typeface="Times New Roman"/>
                <a:cs typeface="Times New Roman"/>
              </a:rPr>
              <a:t>=</a:t>
            </a:r>
            <a:r>
              <a:rPr sz="1200" b="1" i="1" spc="21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0</a:t>
            </a:r>
            <a:r>
              <a:rPr sz="1200" dirty="0">
                <a:latin typeface="Times New Roman"/>
                <a:cs typeface="Times New Roman"/>
              </a:rPr>
              <a:t>).</a:t>
            </a:r>
            <a:endParaRPr sz="1200">
              <a:latin typeface="Times New Roman"/>
              <a:cs typeface="Times New Roman"/>
            </a:endParaRPr>
          </a:p>
          <a:p>
            <a:pPr marR="12065"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R="2540" algn="just">
              <a:lnSpc>
                <a:spcPct val="9750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present </a:t>
            </a:r>
            <a:r>
              <a:rPr sz="1200" spc="-15" dirty="0">
                <a:latin typeface="Times New Roman"/>
                <a:cs typeface="Times New Roman"/>
              </a:rPr>
              <a:t>formulation, </a:t>
            </a:r>
            <a:r>
              <a:rPr sz="1200" spc="-5" dirty="0">
                <a:latin typeface="Times New Roman"/>
                <a:cs typeface="Times New Roman"/>
              </a:rPr>
              <a:t>we </a:t>
            </a:r>
            <a:r>
              <a:rPr sz="1200" spc="-25" dirty="0">
                <a:latin typeface="Times New Roman"/>
                <a:cs typeface="Times New Roman"/>
              </a:rPr>
              <a:t>will </a:t>
            </a:r>
            <a:r>
              <a:rPr sz="1200" spc="-15" dirty="0">
                <a:latin typeface="Times New Roman"/>
                <a:cs typeface="Times New Roman"/>
              </a:rPr>
              <a:t>neglect </a:t>
            </a:r>
            <a:r>
              <a:rPr sz="1200" i="1" spc="-5" dirty="0">
                <a:latin typeface="Times New Roman"/>
                <a:cs typeface="Times New Roman"/>
              </a:rPr>
              <a:t>radiation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between </a:t>
            </a:r>
            <a:r>
              <a:rPr sz="1200" spc="-10" dirty="0">
                <a:latin typeface="Times New Roman"/>
                <a:cs typeface="Times New Roman"/>
              </a:rPr>
              <a:t>these bodies </a:t>
            </a:r>
            <a:r>
              <a:rPr sz="1200" spc="-15" dirty="0">
                <a:latin typeface="Times New Roman"/>
                <a:cs typeface="Times New Roman"/>
              </a:rPr>
              <a:t>and  their </a:t>
            </a:r>
            <a:r>
              <a:rPr sz="1200" spc="-10" dirty="0">
                <a:latin typeface="Times New Roman"/>
                <a:cs typeface="Times New Roman"/>
              </a:rPr>
              <a:t>surrounding surfaces,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i="1" spc="-5" dirty="0">
                <a:latin typeface="Times New Roman"/>
                <a:cs typeface="Times New Roman"/>
              </a:rPr>
              <a:t>incorporate the radiation </a:t>
            </a:r>
            <a:r>
              <a:rPr sz="1200" i="1" spc="5" dirty="0">
                <a:latin typeface="Times New Roman"/>
                <a:cs typeface="Times New Roman"/>
              </a:rPr>
              <a:t>effect </a:t>
            </a:r>
            <a:r>
              <a:rPr sz="1200" i="1" spc="-5" dirty="0">
                <a:latin typeface="Times New Roman"/>
                <a:cs typeface="Times New Roman"/>
              </a:rPr>
              <a:t>into the convection heat transfer  </a:t>
            </a:r>
            <a:r>
              <a:rPr sz="1200" i="1" dirty="0">
                <a:latin typeface="Times New Roman"/>
                <a:cs typeface="Times New Roman"/>
              </a:rPr>
              <a:t>coefficient</a:t>
            </a:r>
            <a:r>
              <a:rPr sz="1200" i="1" spc="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i="1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886711" y="7407656"/>
            <a:ext cx="5026151" cy="24140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60908" y="9153652"/>
            <a:ext cx="1198880" cy="62103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065" marR="5080" algn="ctr">
              <a:lnSpc>
                <a:spcPct val="96700"/>
              </a:lnSpc>
              <a:spcBef>
                <a:spcPts val="145"/>
              </a:spcBef>
            </a:pPr>
            <a:r>
              <a:rPr sz="1000" b="1" i="1" dirty="0">
                <a:latin typeface="Times New Roman"/>
                <a:cs typeface="Times New Roman"/>
              </a:rPr>
              <a:t>Fig.(4.9) </a:t>
            </a:r>
            <a:r>
              <a:rPr sz="1000" b="1" i="1" spc="-5" dirty="0">
                <a:latin typeface="Times New Roman"/>
                <a:cs typeface="Times New Roman"/>
              </a:rPr>
              <a:t>Schematic</a:t>
            </a:r>
            <a:r>
              <a:rPr sz="1000" b="1" i="1" spc="-7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of  the </a:t>
            </a:r>
            <a:r>
              <a:rPr sz="1000" b="1" i="1" spc="-5" dirty="0">
                <a:latin typeface="Times New Roman"/>
                <a:cs typeface="Times New Roman"/>
              </a:rPr>
              <a:t>simple geometries  </a:t>
            </a:r>
            <a:r>
              <a:rPr sz="1000" b="1" i="1" spc="5" dirty="0">
                <a:latin typeface="Times New Roman"/>
                <a:cs typeface="Times New Roman"/>
              </a:rPr>
              <a:t>in </a:t>
            </a:r>
            <a:r>
              <a:rPr sz="1000" b="1" i="1" spc="-5" dirty="0">
                <a:latin typeface="Times New Roman"/>
                <a:cs typeface="Times New Roman"/>
              </a:rPr>
              <a:t>which heat</a:t>
            </a:r>
            <a:r>
              <a:rPr sz="1000" b="1" i="1" spc="-6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transfer  </a:t>
            </a:r>
            <a:r>
              <a:rPr sz="1000" b="1" i="1" spc="5" dirty="0">
                <a:latin typeface="Times New Roman"/>
                <a:cs typeface="Times New Roman"/>
              </a:rPr>
              <a:t>is</a:t>
            </a:r>
            <a:r>
              <a:rPr sz="1000" b="1" i="1" spc="-1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one-dimensional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77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0936" y="784351"/>
            <a:ext cx="4373880" cy="2837815"/>
          </a:xfrm>
          <a:custGeom>
            <a:avLst/>
            <a:gdLst/>
            <a:ahLst/>
            <a:cxnLst/>
            <a:rect l="l" t="t" r="r" b="b"/>
            <a:pathLst>
              <a:path w="4373880" h="2837815">
                <a:moveTo>
                  <a:pt x="0" y="2837688"/>
                </a:moveTo>
                <a:lnTo>
                  <a:pt x="4373880" y="2837688"/>
                </a:lnTo>
                <a:lnTo>
                  <a:pt x="4373880" y="0"/>
                </a:lnTo>
                <a:lnTo>
                  <a:pt x="0" y="0"/>
                </a:lnTo>
                <a:lnTo>
                  <a:pt x="0" y="2837688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03936" y="370462"/>
            <a:ext cx="6489700" cy="2524125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825"/>
              </a:spcBef>
              <a:tabLst>
                <a:tab pos="4378325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2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Four	Transient </a:t>
            </a: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endParaRPr sz="1400">
              <a:latin typeface="Times New Roman"/>
              <a:cs typeface="Times New Roman"/>
            </a:endParaRPr>
          </a:p>
          <a:p>
            <a:pPr marL="127000" marR="1979295">
              <a:lnSpc>
                <a:spcPts val="1390"/>
              </a:lnSpc>
              <a:spcBef>
                <a:spcPts val="72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variation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-20" dirty="0">
                <a:latin typeface="Times New Roman"/>
                <a:cs typeface="Times New Roman"/>
              </a:rPr>
              <a:t>profile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i="1" spc="-5" dirty="0">
                <a:latin typeface="Times New Roman"/>
                <a:cs typeface="Times New Roman"/>
              </a:rPr>
              <a:t>time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plane 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illustrated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Fig.(4.10),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20" dirty="0">
                <a:latin typeface="Times New Roman"/>
                <a:cs typeface="Times New Roman"/>
              </a:rPr>
              <a:t>we'll </a:t>
            </a:r>
            <a:r>
              <a:rPr sz="1200" dirty="0">
                <a:latin typeface="Times New Roman"/>
                <a:cs typeface="Times New Roman"/>
              </a:rPr>
              <a:t>note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below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points;</a:t>
            </a:r>
            <a:endParaRPr sz="1200">
              <a:latin typeface="Times New Roman"/>
              <a:cs typeface="Times New Roman"/>
            </a:endParaRPr>
          </a:p>
          <a:p>
            <a:pPr marL="355600" indent="-228600">
              <a:lnSpc>
                <a:spcPts val="1310"/>
              </a:lnSpc>
              <a:buFont typeface="Times New Roman"/>
              <a:buAutoNum type="arabicPlain"/>
              <a:tabLst>
                <a:tab pos="355600" algn="l"/>
              </a:tabLst>
            </a:pPr>
            <a:r>
              <a:rPr sz="1200" spc="-20" dirty="0">
                <a:latin typeface="Times New Roman"/>
                <a:cs typeface="Times New Roman"/>
              </a:rPr>
              <a:t>When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wall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r>
              <a:rPr sz="1200" spc="2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first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exposed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surrounding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medium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</a:t>
            </a:r>
            <a:r>
              <a:rPr sz="1200" b="1" i="1" dirty="0">
                <a:latin typeface="Times New Roman"/>
                <a:cs typeface="Times New Roman"/>
              </a:rPr>
              <a:t>&lt;</a:t>
            </a:r>
            <a:r>
              <a:rPr sz="1200" b="1" i="1" spc="2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i</a:t>
            </a:r>
            <a:endParaRPr sz="1200" baseline="-10416">
              <a:latin typeface="Times New Roman"/>
              <a:cs typeface="Times New Roman"/>
            </a:endParaRPr>
          </a:p>
          <a:p>
            <a:pPr marL="355600" marR="1971675" algn="just">
              <a:lnSpc>
                <a:spcPct val="95800"/>
              </a:lnSpc>
              <a:spcBef>
                <a:spcPts val="35"/>
              </a:spcBef>
            </a:pP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t = 0</a:t>
            </a:r>
            <a:r>
              <a:rPr sz="1200" spc="-5" dirty="0">
                <a:latin typeface="Times New Roman"/>
                <a:cs typeface="Times New Roman"/>
              </a:rPr>
              <a:t>, the </a:t>
            </a:r>
            <a:r>
              <a:rPr sz="1200" spc="-10" dirty="0">
                <a:latin typeface="Times New Roman"/>
                <a:cs typeface="Times New Roman"/>
              </a:rPr>
              <a:t>entire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-25" dirty="0">
                <a:latin typeface="Times New Roman"/>
                <a:cs typeface="Times New Roman"/>
              </a:rPr>
              <a:t>initial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i</a:t>
            </a:r>
            <a:r>
              <a:rPr sz="1200" dirty="0">
                <a:latin typeface="Times New Roman"/>
                <a:cs typeface="Times New Roman"/>
              </a:rPr>
              <a:t>. </a:t>
            </a:r>
            <a:r>
              <a:rPr sz="1200" spc="-5" dirty="0">
                <a:latin typeface="Times New Roman"/>
                <a:cs typeface="Times New Roman"/>
              </a:rPr>
              <a:t>But the </a:t>
            </a:r>
            <a:r>
              <a:rPr sz="1200" spc="-15" dirty="0">
                <a:latin typeface="Times New Roman"/>
                <a:cs typeface="Times New Roman"/>
              </a:rPr>
              <a:t>wall  </a:t>
            </a:r>
            <a:r>
              <a:rPr sz="1200" spc="-5" dirty="0">
                <a:latin typeface="Times New Roman"/>
                <a:cs typeface="Times New Roman"/>
              </a:rPr>
              <a:t>temperature at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near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surfaces </a:t>
            </a:r>
            <a:r>
              <a:rPr sz="1200" spc="5" dirty="0">
                <a:latin typeface="Times New Roman"/>
                <a:cs typeface="Times New Roman"/>
              </a:rPr>
              <a:t>starts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5" dirty="0">
                <a:latin typeface="Times New Roman"/>
                <a:cs typeface="Times New Roman"/>
              </a:rPr>
              <a:t>drop </a:t>
            </a:r>
            <a:r>
              <a:rPr sz="1200" spc="-5" dirty="0">
                <a:latin typeface="Times New Roman"/>
                <a:cs typeface="Times New Roman"/>
              </a:rPr>
              <a:t>as a </a:t>
            </a:r>
            <a:r>
              <a:rPr sz="1200" spc="-10" dirty="0">
                <a:latin typeface="Times New Roman"/>
                <a:cs typeface="Times New Roman"/>
              </a:rPr>
              <a:t>result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 transfer </a:t>
            </a:r>
            <a:r>
              <a:rPr sz="1200" spc="-5" dirty="0">
                <a:latin typeface="Times New Roman"/>
                <a:cs typeface="Times New Roman"/>
              </a:rPr>
              <a:t>from 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surrounding </a:t>
            </a:r>
            <a:r>
              <a:rPr sz="1200" spc="-25" dirty="0">
                <a:latin typeface="Times New Roman"/>
                <a:cs typeface="Times New Roman"/>
              </a:rPr>
              <a:t>medium. </a:t>
            </a:r>
            <a:r>
              <a:rPr sz="1200" spc="-20" dirty="0">
                <a:latin typeface="Times New Roman"/>
                <a:cs typeface="Times New Roman"/>
              </a:rPr>
              <a:t>This </a:t>
            </a:r>
            <a:r>
              <a:rPr sz="1200" dirty="0">
                <a:latin typeface="Times New Roman"/>
                <a:cs typeface="Times New Roman"/>
              </a:rPr>
              <a:t>creates </a:t>
            </a:r>
            <a:r>
              <a:rPr sz="1200" spc="-5" dirty="0">
                <a:latin typeface="Times New Roman"/>
                <a:cs typeface="Times New Roman"/>
              </a:rPr>
              <a:t>a  </a:t>
            </a:r>
            <a:r>
              <a:rPr sz="1200" i="1" spc="-5" dirty="0">
                <a:latin typeface="Times New Roman"/>
                <a:cs typeface="Times New Roman"/>
              </a:rPr>
              <a:t>temperature gradient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and initiates </a:t>
            </a:r>
            <a:r>
              <a:rPr sz="1200" spc="-10" dirty="0">
                <a:latin typeface="Times New Roman"/>
                <a:cs typeface="Times New Roman"/>
              </a:rPr>
              <a:t>heat </a:t>
            </a:r>
            <a:r>
              <a:rPr sz="1200" spc="-5" dirty="0">
                <a:latin typeface="Times New Roman"/>
                <a:cs typeface="Times New Roman"/>
              </a:rPr>
              <a:t>conduction from  the </a:t>
            </a:r>
            <a:r>
              <a:rPr sz="1200" spc="-25" dirty="0">
                <a:latin typeface="Times New Roman"/>
                <a:cs typeface="Times New Roman"/>
              </a:rPr>
              <a:t>inner </a:t>
            </a:r>
            <a:r>
              <a:rPr sz="1200" dirty="0">
                <a:latin typeface="Times New Roman"/>
                <a:cs typeface="Times New Roman"/>
              </a:rPr>
              <a:t>parts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5" dirty="0">
                <a:latin typeface="Times New Roman"/>
                <a:cs typeface="Times New Roman"/>
              </a:rPr>
              <a:t>toward </a:t>
            </a:r>
            <a:r>
              <a:rPr sz="1200" spc="-10" dirty="0">
                <a:latin typeface="Times New Roman"/>
                <a:cs typeface="Times New Roman"/>
              </a:rPr>
              <a:t>its </a:t>
            </a:r>
            <a:r>
              <a:rPr sz="1200" spc="5" dirty="0">
                <a:latin typeface="Times New Roman"/>
                <a:cs typeface="Times New Roman"/>
              </a:rPr>
              <a:t>outer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surfaces.</a:t>
            </a:r>
            <a:endParaRPr sz="1200">
              <a:latin typeface="Times New Roman"/>
              <a:cs typeface="Times New Roman"/>
            </a:endParaRPr>
          </a:p>
          <a:p>
            <a:pPr marL="355600" indent="-228600">
              <a:lnSpc>
                <a:spcPts val="1345"/>
              </a:lnSpc>
              <a:buFont typeface="Times New Roman"/>
              <a:buAutoNum type="arabicPlain" startAt="2"/>
              <a:tabLst>
                <a:tab pos="355600" algn="l"/>
              </a:tabLst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temperature at the center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20" dirty="0">
                <a:latin typeface="Times New Roman"/>
                <a:cs typeface="Times New Roman"/>
              </a:rPr>
              <a:t>remains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i </a:t>
            </a:r>
            <a:r>
              <a:rPr sz="1200" spc="-10" dirty="0">
                <a:latin typeface="Times New Roman"/>
                <a:cs typeface="Times New Roman"/>
              </a:rPr>
              <a:t>until </a:t>
            </a:r>
            <a:r>
              <a:rPr sz="1200" b="1" i="1" spc="-5" dirty="0">
                <a:latin typeface="Times New Roman"/>
                <a:cs typeface="Times New Roman"/>
              </a:rPr>
              <a:t>t =</a:t>
            </a:r>
            <a:r>
              <a:rPr sz="1200" b="1" i="1" spc="-165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2</a:t>
            </a:r>
            <a:r>
              <a:rPr sz="1200" dirty="0">
                <a:latin typeface="Times New Roman"/>
                <a:cs typeface="Times New Roman"/>
              </a:rPr>
              <a:t>,</a:t>
            </a:r>
            <a:endParaRPr sz="1200">
              <a:latin typeface="Times New Roman"/>
              <a:cs typeface="Times New Roman"/>
            </a:endParaRPr>
          </a:p>
          <a:p>
            <a:pPr marL="355600" marR="1982470">
              <a:lnSpc>
                <a:spcPts val="1370"/>
              </a:lnSpc>
              <a:spcBef>
                <a:spcPts val="8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temperature </a:t>
            </a:r>
            <a:r>
              <a:rPr sz="1200" spc="-20" dirty="0">
                <a:latin typeface="Times New Roman"/>
                <a:cs typeface="Times New Roman"/>
              </a:rPr>
              <a:t>profile within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20" dirty="0">
                <a:latin typeface="Times New Roman"/>
                <a:cs typeface="Times New Roman"/>
              </a:rPr>
              <a:t>remains symmetric </a:t>
            </a:r>
            <a:r>
              <a:rPr sz="1200" spc="-5" dirty="0">
                <a:latin typeface="Times New Roman"/>
                <a:cs typeface="Times New Roman"/>
              </a:rPr>
              <a:t>at  </a:t>
            </a:r>
            <a:r>
              <a:rPr sz="1200" spc="-20" dirty="0">
                <a:latin typeface="Times New Roman"/>
                <a:cs typeface="Times New Roman"/>
              </a:rPr>
              <a:t>all </a:t>
            </a:r>
            <a:r>
              <a:rPr sz="1200" spc="-15" dirty="0">
                <a:latin typeface="Times New Roman"/>
                <a:cs typeface="Times New Roman"/>
              </a:rPr>
              <a:t>times </a:t>
            </a:r>
            <a:r>
              <a:rPr sz="1200" spc="-5" dirty="0">
                <a:latin typeface="Times New Roman"/>
                <a:cs typeface="Times New Roman"/>
              </a:rPr>
              <a:t>about the center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plane.</a:t>
            </a:r>
            <a:endParaRPr sz="1200">
              <a:latin typeface="Times New Roman"/>
              <a:cs typeface="Times New Roman"/>
            </a:endParaRPr>
          </a:p>
          <a:p>
            <a:pPr marL="355600" indent="-228600">
              <a:lnSpc>
                <a:spcPts val="1355"/>
              </a:lnSpc>
              <a:buFont typeface="Times New Roman"/>
              <a:buAutoNum type="arabicPlain" startAt="3"/>
              <a:tabLst>
                <a:tab pos="355600" algn="l"/>
              </a:tabLst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20" dirty="0">
                <a:latin typeface="Times New Roman"/>
                <a:cs typeface="Times New Roman"/>
              </a:rPr>
              <a:t>profile </a:t>
            </a:r>
            <a:r>
              <a:rPr sz="1200" dirty="0">
                <a:latin typeface="Times New Roman"/>
                <a:cs typeface="Times New Roman"/>
              </a:rPr>
              <a:t>gets </a:t>
            </a:r>
            <a:r>
              <a:rPr sz="1200" spc="-10" dirty="0">
                <a:latin typeface="Times New Roman"/>
                <a:cs typeface="Times New Roman"/>
              </a:rPr>
              <a:t>flatter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flatter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20" dirty="0">
                <a:latin typeface="Times New Roman"/>
                <a:cs typeface="Times New Roman"/>
              </a:rPr>
              <a:t>time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passes </a:t>
            </a:r>
            <a:r>
              <a:rPr sz="1200" spc="-5" dirty="0">
                <a:latin typeface="Times New Roman"/>
                <a:cs typeface="Times New Roman"/>
              </a:rPr>
              <a:t>as 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1436" y="2859531"/>
            <a:ext cx="422148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38100" marR="30480">
              <a:lnSpc>
                <a:spcPts val="1390"/>
              </a:lnSpc>
              <a:spcBef>
                <a:spcPts val="185"/>
              </a:spcBef>
            </a:pPr>
            <a:r>
              <a:rPr sz="1200" spc="-15" dirty="0">
                <a:latin typeface="Times New Roman"/>
                <a:cs typeface="Times New Roman"/>
              </a:rPr>
              <a:t>result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0" dirty="0">
                <a:latin typeface="Times New Roman"/>
                <a:cs typeface="Times New Roman"/>
              </a:rPr>
              <a:t>heat transfer, </a:t>
            </a:r>
            <a:r>
              <a:rPr sz="1200" spc="-15" dirty="0">
                <a:latin typeface="Times New Roman"/>
                <a:cs typeface="Times New Roman"/>
              </a:rPr>
              <a:t>and eventually </a:t>
            </a:r>
            <a:r>
              <a:rPr sz="1200" spc="-10" dirty="0">
                <a:latin typeface="Times New Roman"/>
                <a:cs typeface="Times New Roman"/>
              </a:rPr>
              <a:t>becomes </a:t>
            </a:r>
            <a:r>
              <a:rPr sz="1200" spc="-15" dirty="0">
                <a:latin typeface="Times New Roman"/>
                <a:cs typeface="Times New Roman"/>
              </a:rPr>
              <a:t>uniform </a:t>
            </a:r>
            <a:r>
              <a:rPr sz="1200" spc="-5" dirty="0">
                <a:latin typeface="Times New Roman"/>
                <a:cs typeface="Times New Roman"/>
              </a:rPr>
              <a:t>at </a:t>
            </a:r>
            <a:r>
              <a:rPr sz="1200" b="1" i="1" spc="-5" dirty="0">
                <a:latin typeface="Times New Roman"/>
                <a:cs typeface="Times New Roman"/>
              </a:rPr>
              <a:t>T =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</a:t>
            </a:r>
            <a:r>
              <a:rPr sz="1200" dirty="0">
                <a:latin typeface="Times New Roman"/>
                <a:cs typeface="Times New Roman"/>
              </a:rPr>
              <a:t>,  </a:t>
            </a: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wall </a:t>
            </a:r>
            <a:r>
              <a:rPr sz="1200" spc="-10" dirty="0">
                <a:latin typeface="Times New Roman"/>
                <a:cs typeface="Times New Roman"/>
              </a:rPr>
              <a:t>reaches </a:t>
            </a:r>
            <a:r>
              <a:rPr sz="1200" i="1" spc="-5" dirty="0">
                <a:latin typeface="Times New Roman"/>
                <a:cs typeface="Times New Roman"/>
              </a:rPr>
              <a:t>thermal equilibrium </a:t>
            </a:r>
            <a:r>
              <a:rPr sz="1200" spc="-10" dirty="0">
                <a:latin typeface="Times New Roman"/>
                <a:cs typeface="Times New Roman"/>
              </a:rPr>
              <a:t>with its</a:t>
            </a:r>
            <a:r>
              <a:rPr sz="1200" spc="19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surroundings.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6836" y="3389883"/>
            <a:ext cx="1431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Times New Roman"/>
                <a:cs typeface="Times New Roman"/>
              </a:rPr>
              <a:t>temperature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difference.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71871" y="820927"/>
            <a:ext cx="1795272" cy="23408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089652" y="3139948"/>
            <a:ext cx="175577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Fig.(4.10) </a:t>
            </a:r>
            <a:r>
              <a:rPr sz="1000" b="1" i="1" spc="-5" dirty="0">
                <a:latin typeface="Times New Roman"/>
                <a:cs typeface="Times New Roman"/>
              </a:rPr>
              <a:t>Transient</a:t>
            </a:r>
            <a:r>
              <a:rPr sz="1000" b="1" i="1" spc="-40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temperature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1436" y="3210052"/>
            <a:ext cx="60744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latin typeface="Times New Roman"/>
                <a:cs typeface="Times New Roman"/>
              </a:rPr>
              <a:t>At </a:t>
            </a:r>
            <a:r>
              <a:rPr sz="1200" spc="-5" dirty="0">
                <a:latin typeface="Times New Roman"/>
                <a:cs typeface="Times New Roman"/>
              </a:rPr>
              <a:t>that point, the </a:t>
            </a:r>
            <a:r>
              <a:rPr sz="1200" spc="-10" dirty="0">
                <a:latin typeface="Times New Roman"/>
                <a:cs typeface="Times New Roman"/>
              </a:rPr>
              <a:t>heat transfer </a:t>
            </a:r>
            <a:r>
              <a:rPr sz="1200" spc="5" dirty="0">
                <a:latin typeface="Times New Roman"/>
                <a:cs typeface="Times New Roman"/>
              </a:rPr>
              <a:t>stops </a:t>
            </a:r>
            <a:r>
              <a:rPr sz="1200" spc="-20" dirty="0">
                <a:latin typeface="Times New Roman"/>
                <a:cs typeface="Times New Roman"/>
              </a:rPr>
              <a:t>since </a:t>
            </a:r>
            <a:r>
              <a:rPr sz="1200" spc="-5" dirty="0">
                <a:latin typeface="Times New Roman"/>
                <a:cs typeface="Times New Roman"/>
              </a:rPr>
              <a:t>there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5" dirty="0">
                <a:latin typeface="Times New Roman"/>
                <a:cs typeface="Times New Roman"/>
              </a:rPr>
              <a:t>no </a:t>
            </a:r>
            <a:r>
              <a:rPr sz="1200" spc="-10" dirty="0">
                <a:latin typeface="Times New Roman"/>
                <a:cs typeface="Times New Roman"/>
              </a:rPr>
              <a:t>longer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500" b="1" i="1" baseline="-22222" dirty="0">
                <a:latin typeface="Times New Roman"/>
                <a:cs typeface="Times New Roman"/>
              </a:rPr>
              <a:t>profiles </a:t>
            </a:r>
            <a:r>
              <a:rPr sz="1500" b="1" i="1" spc="7" baseline="-22222" dirty="0">
                <a:latin typeface="Times New Roman"/>
                <a:cs typeface="Times New Roman"/>
              </a:rPr>
              <a:t>in </a:t>
            </a:r>
            <a:r>
              <a:rPr sz="1500" b="1" i="1" baseline="-22222" dirty="0">
                <a:latin typeface="Times New Roman"/>
                <a:cs typeface="Times New Roman"/>
              </a:rPr>
              <a:t>a </a:t>
            </a:r>
            <a:r>
              <a:rPr sz="1500" b="1" i="1" spc="-7" baseline="-22222" dirty="0">
                <a:latin typeface="Times New Roman"/>
                <a:cs typeface="Times New Roman"/>
              </a:rPr>
              <a:t>plane </a:t>
            </a:r>
            <a:r>
              <a:rPr sz="1500" b="1" i="1" spc="-15" baseline="-22222" dirty="0">
                <a:latin typeface="Times New Roman"/>
                <a:cs typeface="Times New Roman"/>
              </a:rPr>
              <a:t>wall </a:t>
            </a:r>
            <a:r>
              <a:rPr sz="1500" b="1" i="1" baseline="-22222" dirty="0">
                <a:latin typeface="Times New Roman"/>
                <a:cs typeface="Times New Roman"/>
              </a:rPr>
              <a:t>exposed</a:t>
            </a:r>
            <a:r>
              <a:rPr sz="1500" b="1" i="1" spc="202" baseline="-22222" dirty="0">
                <a:latin typeface="Times New Roman"/>
                <a:cs typeface="Times New Roman"/>
              </a:rPr>
              <a:t> </a:t>
            </a:r>
            <a:r>
              <a:rPr sz="1500" b="1" i="1" spc="7" baseline="-22222" dirty="0">
                <a:latin typeface="Times New Roman"/>
                <a:cs typeface="Times New Roman"/>
              </a:rPr>
              <a:t>to</a:t>
            </a:r>
            <a:endParaRPr sz="1500" baseline="-22222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81244" y="3435603"/>
            <a:ext cx="116840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000" b="1" i="1" dirty="0">
                <a:latin typeface="Times New Roman"/>
                <a:cs typeface="Times New Roman"/>
              </a:rPr>
              <a:t>convection for</a:t>
            </a:r>
            <a:r>
              <a:rPr sz="1000" b="1" i="1" spc="-85" dirty="0">
                <a:latin typeface="Times New Roman"/>
                <a:cs typeface="Times New Roman"/>
              </a:rPr>
              <a:t> </a:t>
            </a:r>
            <a:r>
              <a:rPr sz="1000" b="1" i="1" spc="-5" dirty="0">
                <a:latin typeface="Times New Roman"/>
                <a:cs typeface="Times New Roman"/>
              </a:rPr>
              <a:t>T</a:t>
            </a:r>
            <a:r>
              <a:rPr sz="975" b="1" i="1" spc="-7" baseline="-12820" dirty="0">
                <a:latin typeface="Times New Roman"/>
                <a:cs typeface="Times New Roman"/>
              </a:rPr>
              <a:t>i</a:t>
            </a:r>
            <a:r>
              <a:rPr sz="1000" b="1" i="1" spc="-5" dirty="0">
                <a:latin typeface="Times New Roman"/>
                <a:cs typeface="Times New Roman"/>
              </a:rPr>
              <a:t>&gt;T</a:t>
            </a:r>
            <a:r>
              <a:rPr sz="975" b="1" i="1" spc="-7" baseline="-12820" dirty="0">
                <a:latin typeface="Times New Roman"/>
                <a:cs typeface="Times New Roman"/>
              </a:rPr>
              <a:t>∞</a:t>
            </a:r>
            <a:endParaRPr sz="975" baseline="-1282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30936" y="3612896"/>
            <a:ext cx="6285230" cy="6379845"/>
          </a:xfrm>
          <a:custGeom>
            <a:avLst/>
            <a:gdLst/>
            <a:ahLst/>
            <a:cxnLst/>
            <a:rect l="l" t="t" r="r" b="b"/>
            <a:pathLst>
              <a:path w="6285230" h="6379845">
                <a:moveTo>
                  <a:pt x="0" y="6379464"/>
                </a:moveTo>
                <a:lnTo>
                  <a:pt x="6284975" y="6379464"/>
                </a:lnTo>
                <a:lnTo>
                  <a:pt x="6284975" y="0"/>
                </a:lnTo>
                <a:lnTo>
                  <a:pt x="0" y="0"/>
                </a:lnTo>
                <a:lnTo>
                  <a:pt x="0" y="6379464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54736" y="3658107"/>
            <a:ext cx="6438900" cy="108331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76200" marR="60325" algn="just">
              <a:lnSpc>
                <a:spcPct val="95700"/>
              </a:lnSpc>
              <a:spcBef>
                <a:spcPts val="16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formulation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problems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determination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one-dimensional </a:t>
            </a:r>
            <a:r>
              <a:rPr sz="1200" spc="-15" dirty="0">
                <a:latin typeface="Times New Roman"/>
                <a:cs typeface="Times New Roman"/>
              </a:rPr>
              <a:t>transient  </a:t>
            </a:r>
            <a:r>
              <a:rPr sz="1200" spc="-5" dirty="0">
                <a:latin typeface="Times New Roman"/>
                <a:cs typeface="Times New Roman"/>
              </a:rPr>
              <a:t>temperature </a:t>
            </a:r>
            <a:r>
              <a:rPr sz="1200" spc="-10" dirty="0">
                <a:latin typeface="Times New Roman"/>
                <a:cs typeface="Times New Roman"/>
              </a:rPr>
              <a:t>distribution </a:t>
            </a:r>
            <a:r>
              <a:rPr sz="1200" b="1" i="1" dirty="0">
                <a:latin typeface="Times New Roman"/>
                <a:cs typeface="Times New Roman"/>
              </a:rPr>
              <a:t>T(x, </a:t>
            </a:r>
            <a:r>
              <a:rPr sz="1200" b="1" i="1" spc="-5" dirty="0">
                <a:latin typeface="Times New Roman"/>
                <a:cs typeface="Times New Roman"/>
              </a:rPr>
              <a:t>t)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i="1" spc="-5" dirty="0">
                <a:latin typeface="Times New Roman"/>
                <a:cs typeface="Times New Roman"/>
              </a:rPr>
              <a:t>a </a:t>
            </a:r>
            <a:r>
              <a:rPr sz="1200" i="1" spc="-20" dirty="0">
                <a:latin typeface="Times New Roman"/>
                <a:cs typeface="Times New Roman"/>
              </a:rPr>
              <a:t>wall </a:t>
            </a:r>
            <a:r>
              <a:rPr sz="1200" spc="-5" dirty="0">
                <a:latin typeface="Times New Roman"/>
                <a:cs typeface="Times New Roman"/>
              </a:rPr>
              <a:t>results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a partial </a:t>
            </a:r>
            <a:r>
              <a:rPr sz="1200" spc="-20" dirty="0">
                <a:latin typeface="Times New Roman"/>
                <a:cs typeface="Times New Roman"/>
              </a:rPr>
              <a:t>differential </a:t>
            </a:r>
            <a:r>
              <a:rPr sz="1200" spc="-5" dirty="0">
                <a:latin typeface="Times New Roman"/>
                <a:cs typeface="Times New Roman"/>
              </a:rPr>
              <a:t>equation,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solved  </a:t>
            </a:r>
            <a:r>
              <a:rPr sz="1200" spc="-20" dirty="0">
                <a:latin typeface="Times New Roman"/>
                <a:cs typeface="Times New Roman"/>
              </a:rPr>
              <a:t>using</a:t>
            </a:r>
            <a:r>
              <a:rPr sz="1200" spc="2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advanced </a:t>
            </a:r>
            <a:r>
              <a:rPr sz="1200" spc="-15" dirty="0">
                <a:latin typeface="Times New Roman"/>
                <a:cs typeface="Times New Roman"/>
              </a:rPr>
              <a:t>mathematical </a:t>
            </a:r>
            <a:r>
              <a:rPr sz="1200" spc="-10" dirty="0">
                <a:latin typeface="Times New Roman"/>
                <a:cs typeface="Times New Roman"/>
              </a:rPr>
              <a:t>techniques. The solution, however,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presented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i="1" spc="-5" dirty="0">
                <a:latin typeface="Times New Roman"/>
                <a:cs typeface="Times New Roman"/>
              </a:rPr>
              <a:t>tabular </a:t>
            </a:r>
            <a:r>
              <a:rPr sz="1200" spc="5" dirty="0">
                <a:latin typeface="Times New Roman"/>
                <a:cs typeface="Times New Roman"/>
              </a:rPr>
              <a:t>or  </a:t>
            </a:r>
            <a:r>
              <a:rPr sz="1200" i="1" spc="-5" dirty="0">
                <a:latin typeface="Times New Roman"/>
                <a:cs typeface="Times New Roman"/>
              </a:rPr>
              <a:t>graphical </a:t>
            </a:r>
            <a:r>
              <a:rPr sz="1200" spc="-15" dirty="0">
                <a:latin typeface="Times New Roman"/>
                <a:cs typeface="Times New Roman"/>
              </a:rPr>
              <a:t>form, </a:t>
            </a:r>
            <a:r>
              <a:rPr sz="1200" spc="-10" dirty="0">
                <a:latin typeface="Times New Roman"/>
                <a:cs typeface="Times New Roman"/>
              </a:rPr>
              <a:t>where, </a:t>
            </a:r>
            <a:r>
              <a:rPr sz="1200" spc="-5" dirty="0">
                <a:latin typeface="Times New Roman"/>
                <a:cs typeface="Times New Roman"/>
              </a:rPr>
              <a:t>that solution </a:t>
            </a:r>
            <a:r>
              <a:rPr sz="1200" spc="-20" dirty="0">
                <a:latin typeface="Times New Roman"/>
                <a:cs typeface="Times New Roman"/>
              </a:rPr>
              <a:t>involves </a:t>
            </a:r>
            <a:r>
              <a:rPr sz="1200" spc="-5" dirty="0">
                <a:latin typeface="Times New Roman"/>
                <a:cs typeface="Times New Roman"/>
              </a:rPr>
              <a:t>the parameters </a:t>
            </a:r>
            <a:r>
              <a:rPr sz="1200" b="1" i="1" spc="-5" dirty="0">
                <a:latin typeface="Times New Roman"/>
                <a:cs typeface="Times New Roman"/>
              </a:rPr>
              <a:t>x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b="1" i="1" dirty="0">
                <a:latin typeface="Times New Roman"/>
                <a:cs typeface="Times New Roman"/>
              </a:rPr>
              <a:t>L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b="1" i="1" spc="-5" dirty="0">
                <a:latin typeface="Times New Roman"/>
                <a:cs typeface="Times New Roman"/>
              </a:rPr>
              <a:t>k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b="1" i="1" dirty="0">
                <a:latin typeface="Times New Roman"/>
                <a:cs typeface="Times New Roman"/>
              </a:rPr>
              <a:t>α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b="1" i="1" spc="-5" dirty="0">
                <a:latin typeface="Times New Roman"/>
                <a:cs typeface="Times New Roman"/>
              </a:rPr>
              <a:t>h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i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∞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10" dirty="0">
                <a:latin typeface="Times New Roman"/>
                <a:cs typeface="Times New Roman"/>
              </a:rPr>
              <a:t>too  </a:t>
            </a:r>
            <a:r>
              <a:rPr sz="1200" spc="-20" dirty="0">
                <a:latin typeface="Times New Roman"/>
                <a:cs typeface="Times New Roman"/>
              </a:rPr>
              <a:t>many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make any </a:t>
            </a:r>
            <a:r>
              <a:rPr sz="1200" spc="-10" dirty="0">
                <a:latin typeface="Times New Roman"/>
                <a:cs typeface="Times New Roman"/>
              </a:rPr>
              <a:t>graphical </a:t>
            </a:r>
            <a:r>
              <a:rPr sz="1200" spc="-5" dirty="0">
                <a:latin typeface="Times New Roman"/>
                <a:cs typeface="Times New Roman"/>
              </a:rPr>
              <a:t>presentation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practical </a:t>
            </a:r>
            <a:r>
              <a:rPr sz="1200" spc="-10" dirty="0">
                <a:latin typeface="Times New Roman"/>
                <a:cs typeface="Times New Roman"/>
              </a:rPr>
              <a:t>results. </a:t>
            </a:r>
            <a:r>
              <a:rPr sz="1200" spc="5" dirty="0">
                <a:latin typeface="Times New Roman"/>
                <a:cs typeface="Times New Roman"/>
              </a:rPr>
              <a:t>So,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dirty="0">
                <a:latin typeface="Times New Roman"/>
                <a:cs typeface="Times New Roman"/>
              </a:rPr>
              <a:t>order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reduce the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5" dirty="0">
                <a:latin typeface="Times New Roman"/>
                <a:cs typeface="Times New Roman"/>
              </a:rPr>
              <a:t>of  </a:t>
            </a:r>
            <a:r>
              <a:rPr sz="1200" spc="-5" dirty="0">
                <a:latin typeface="Times New Roman"/>
                <a:cs typeface="Times New Roman"/>
              </a:rPr>
              <a:t>parameters, </a:t>
            </a:r>
            <a:r>
              <a:rPr sz="1200" spc="-20" dirty="0">
                <a:latin typeface="Times New Roman"/>
                <a:cs typeface="Times New Roman"/>
              </a:rPr>
              <a:t>we'll nondimensionalize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problem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25" dirty="0">
                <a:latin typeface="Times New Roman"/>
                <a:cs typeface="Times New Roman"/>
              </a:rPr>
              <a:t>defining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following dimensionless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quantities;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042600" y="4965636"/>
            <a:ext cx="639445" cy="0"/>
          </a:xfrm>
          <a:custGeom>
            <a:avLst/>
            <a:gdLst/>
            <a:ahLst/>
            <a:cxnLst/>
            <a:rect l="l" t="t" r="r" b="b"/>
            <a:pathLst>
              <a:path w="639445">
                <a:moveTo>
                  <a:pt x="0" y="0"/>
                </a:moveTo>
                <a:lnTo>
                  <a:pt x="639317" y="0"/>
                </a:lnTo>
              </a:path>
            </a:pathLst>
          </a:custGeom>
          <a:ln w="67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74757" y="5437314"/>
            <a:ext cx="114300" cy="0"/>
          </a:xfrm>
          <a:custGeom>
            <a:avLst/>
            <a:gdLst/>
            <a:ahLst/>
            <a:cxnLst/>
            <a:rect l="l" t="t" r="r" b="b"/>
            <a:pathLst>
              <a:path w="114300">
                <a:moveTo>
                  <a:pt x="0" y="0"/>
                </a:moveTo>
                <a:lnTo>
                  <a:pt x="114300" y="0"/>
                </a:lnTo>
              </a:path>
            </a:pathLst>
          </a:custGeom>
          <a:ln w="67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704272" y="6300089"/>
            <a:ext cx="192405" cy="0"/>
          </a:xfrm>
          <a:custGeom>
            <a:avLst/>
            <a:gdLst/>
            <a:ahLst/>
            <a:cxnLst/>
            <a:rect l="l" t="t" r="r" b="b"/>
            <a:pathLst>
              <a:path w="192404">
                <a:moveTo>
                  <a:pt x="0" y="0"/>
                </a:moveTo>
                <a:lnTo>
                  <a:pt x="192214" y="0"/>
                </a:lnTo>
              </a:path>
            </a:pathLst>
          </a:custGeom>
          <a:ln w="67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946140" y="5490509"/>
            <a:ext cx="499745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spc="40" dirty="0">
                <a:latin typeface="MT Extra"/>
                <a:cs typeface="MT Extra"/>
              </a:rPr>
              <a:t></a:t>
            </a:r>
            <a:r>
              <a:rPr sz="1250" spc="35" dirty="0">
                <a:latin typeface="Times New Roman"/>
                <a:cs typeface="Times New Roman"/>
              </a:rPr>
              <a:t>(</a:t>
            </a:r>
            <a:r>
              <a:rPr sz="1250" spc="-5" dirty="0">
                <a:latin typeface="Times New Roman"/>
                <a:cs typeface="Times New Roman"/>
              </a:rPr>
              <a:t>4</a:t>
            </a:r>
            <a:r>
              <a:rPr sz="1250" spc="15" dirty="0">
                <a:latin typeface="Times New Roman"/>
                <a:cs typeface="Times New Roman"/>
              </a:rPr>
              <a:t>.</a:t>
            </a:r>
            <a:r>
              <a:rPr sz="1250" spc="-30" dirty="0">
                <a:latin typeface="Times New Roman"/>
                <a:cs typeface="Times New Roman"/>
              </a:rPr>
              <a:t>8</a:t>
            </a:r>
            <a:r>
              <a:rPr sz="1250" spc="5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78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5397500" y="5981238"/>
            <a:ext cx="105410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spc="5" dirty="0">
                <a:latin typeface="Symbol"/>
                <a:cs typeface="Symbol"/>
              </a:rPr>
              <a:t>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72100" y="6246413"/>
            <a:ext cx="156210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250" spc="-310" dirty="0">
                <a:latin typeface="Symbol"/>
                <a:cs typeface="Symbol"/>
              </a:rPr>
              <a:t></a:t>
            </a:r>
            <a:r>
              <a:rPr sz="1875" spc="-465" baseline="-17777" dirty="0">
                <a:latin typeface="Symbol"/>
                <a:cs typeface="Symbol"/>
              </a:rPr>
              <a:t></a:t>
            </a:r>
            <a:endParaRPr sz="1875" baseline="-17777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397500" y="4740701"/>
            <a:ext cx="105410" cy="13042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1360"/>
              </a:lnSpc>
              <a:spcBef>
                <a:spcPts val="114"/>
              </a:spcBef>
            </a:pPr>
            <a:r>
              <a:rPr sz="1250" spc="5" dirty="0">
                <a:latin typeface="Symbol"/>
                <a:cs typeface="Symbol"/>
              </a:rPr>
              <a:t></a:t>
            </a:r>
            <a:endParaRPr sz="1250">
              <a:latin typeface="Symbol"/>
              <a:cs typeface="Symbol"/>
            </a:endParaRPr>
          </a:p>
          <a:p>
            <a:pPr marL="12700">
              <a:lnSpc>
                <a:spcPts val="1210"/>
              </a:lnSpc>
            </a:pPr>
            <a:r>
              <a:rPr sz="1250" spc="5" dirty="0">
                <a:latin typeface="Symbol"/>
                <a:cs typeface="Symbol"/>
              </a:rPr>
              <a:t></a:t>
            </a:r>
            <a:endParaRPr sz="1250">
              <a:latin typeface="Symbol"/>
              <a:cs typeface="Symbol"/>
            </a:endParaRPr>
          </a:p>
          <a:p>
            <a:pPr marL="12700">
              <a:lnSpc>
                <a:spcPts val="1210"/>
              </a:lnSpc>
            </a:pPr>
            <a:r>
              <a:rPr sz="1250" spc="5" dirty="0">
                <a:latin typeface="Symbol"/>
                <a:cs typeface="Symbol"/>
              </a:rPr>
              <a:t></a:t>
            </a:r>
            <a:endParaRPr sz="1250">
              <a:latin typeface="Symbol"/>
              <a:cs typeface="Symbol"/>
            </a:endParaRPr>
          </a:p>
          <a:p>
            <a:pPr marL="12700">
              <a:lnSpc>
                <a:spcPts val="1210"/>
              </a:lnSpc>
            </a:pPr>
            <a:r>
              <a:rPr sz="1250" spc="5" dirty="0">
                <a:latin typeface="Symbol"/>
                <a:cs typeface="Symbol"/>
              </a:rPr>
              <a:t></a:t>
            </a:r>
            <a:endParaRPr sz="1250">
              <a:latin typeface="Symbol"/>
              <a:cs typeface="Symbol"/>
            </a:endParaRPr>
          </a:p>
          <a:p>
            <a:pPr marL="12700">
              <a:lnSpc>
                <a:spcPts val="1235"/>
              </a:lnSpc>
            </a:pPr>
            <a:r>
              <a:rPr sz="1250" b="1" spc="5" dirty="0">
                <a:latin typeface="Symbol"/>
                <a:cs typeface="Symbol"/>
              </a:rPr>
              <a:t></a:t>
            </a:r>
            <a:endParaRPr sz="1250">
              <a:latin typeface="Symbol"/>
              <a:cs typeface="Symbol"/>
            </a:endParaRPr>
          </a:p>
          <a:p>
            <a:pPr marL="12700">
              <a:lnSpc>
                <a:spcPts val="1235"/>
              </a:lnSpc>
            </a:pPr>
            <a:r>
              <a:rPr sz="1250" spc="5" dirty="0">
                <a:latin typeface="Symbol"/>
                <a:cs typeface="Symbol"/>
              </a:rPr>
              <a:t></a:t>
            </a:r>
            <a:endParaRPr sz="1250">
              <a:latin typeface="Symbol"/>
              <a:cs typeface="Symbol"/>
            </a:endParaRPr>
          </a:p>
          <a:p>
            <a:pPr marL="12700">
              <a:lnSpc>
                <a:spcPts val="1210"/>
              </a:lnSpc>
            </a:pPr>
            <a:r>
              <a:rPr sz="1250" spc="5" dirty="0">
                <a:latin typeface="Symbol"/>
                <a:cs typeface="Symbol"/>
              </a:rPr>
              <a:t></a:t>
            </a:r>
            <a:endParaRPr sz="1250">
              <a:latin typeface="Symbol"/>
              <a:cs typeface="Symbol"/>
            </a:endParaRPr>
          </a:p>
          <a:p>
            <a:pPr marL="12700">
              <a:lnSpc>
                <a:spcPts val="1360"/>
              </a:lnSpc>
            </a:pPr>
            <a:r>
              <a:rPr sz="1250" spc="5" dirty="0">
                <a:latin typeface="Symbol"/>
                <a:cs typeface="Symbol"/>
              </a:rPr>
              <a:t>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079747" y="6167165"/>
            <a:ext cx="1448435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250" spc="5" dirty="0">
                <a:latin typeface="MT Extra"/>
                <a:cs typeface="MT Extra"/>
              </a:rPr>
              <a:t></a:t>
            </a:r>
            <a:r>
              <a:rPr sz="1250" i="1" spc="5" dirty="0">
                <a:latin typeface="Times New Roman"/>
                <a:cs typeface="Times New Roman"/>
              </a:rPr>
              <a:t>(Fourier</a:t>
            </a:r>
            <a:r>
              <a:rPr sz="1250" i="1" spc="-75" dirty="0">
                <a:latin typeface="Times New Roman"/>
                <a:cs typeface="Times New Roman"/>
              </a:rPr>
              <a:t> </a:t>
            </a:r>
            <a:r>
              <a:rPr sz="1250" i="1" dirty="0">
                <a:latin typeface="Times New Roman"/>
                <a:cs typeface="Times New Roman"/>
              </a:rPr>
              <a:t>number)</a:t>
            </a:r>
            <a:r>
              <a:rPr sz="1875" baseline="11111" dirty="0">
                <a:latin typeface="Symbol"/>
                <a:cs typeface="Symbol"/>
              </a:rPr>
              <a:t></a:t>
            </a:r>
            <a:endParaRPr sz="1875" baseline="11111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718052" y="6292133"/>
            <a:ext cx="114935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i="1" spc="5" dirty="0">
                <a:latin typeface="Times New Roman"/>
                <a:cs typeface="Times New Roman"/>
              </a:rPr>
              <a:t>L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3316" y="5734349"/>
            <a:ext cx="4610735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  <a:tabLst>
                <a:tab pos="2823845" algn="l"/>
                <a:tab pos="3500120" algn="l"/>
              </a:tabLst>
            </a:pPr>
            <a:r>
              <a:rPr sz="1250" i="1" dirty="0">
                <a:latin typeface="Times New Roman"/>
                <a:cs typeface="Times New Roman"/>
              </a:rPr>
              <a:t>Dimensionless </a:t>
            </a:r>
            <a:r>
              <a:rPr sz="1250" i="1" spc="15" dirty="0">
                <a:latin typeface="Times New Roman"/>
                <a:cs typeface="Times New Roman"/>
              </a:rPr>
              <a:t>heat </a:t>
            </a:r>
            <a:r>
              <a:rPr sz="1250" i="1" spc="10" dirty="0">
                <a:latin typeface="Times New Roman"/>
                <a:cs typeface="Times New Roman"/>
              </a:rPr>
              <a:t>transfer</a:t>
            </a:r>
            <a:r>
              <a:rPr sz="1250" i="1" spc="-220" dirty="0">
                <a:latin typeface="Times New Roman"/>
                <a:cs typeface="Times New Roman"/>
              </a:rPr>
              <a:t> </a:t>
            </a:r>
            <a:r>
              <a:rPr sz="1250" i="1" spc="-5" dirty="0">
                <a:latin typeface="Times New Roman"/>
                <a:cs typeface="Times New Roman"/>
              </a:rPr>
              <a:t>coefficient</a:t>
            </a:r>
            <a:r>
              <a:rPr sz="1250" i="1" spc="20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:	</a:t>
            </a:r>
            <a:r>
              <a:rPr sz="1250" i="1" dirty="0">
                <a:latin typeface="Times New Roman"/>
                <a:cs typeface="Times New Roman"/>
              </a:rPr>
              <a:t>Bi </a:t>
            </a:r>
            <a:r>
              <a:rPr sz="1250" spc="5" dirty="0">
                <a:latin typeface="Symbol"/>
                <a:cs typeface="Symbol"/>
              </a:rPr>
              <a:t></a:t>
            </a:r>
            <a:r>
              <a:rPr sz="1250" spc="110" dirty="0">
                <a:latin typeface="Times New Roman"/>
                <a:cs typeface="Times New Roman"/>
              </a:rPr>
              <a:t> </a:t>
            </a:r>
            <a:r>
              <a:rPr sz="1875" i="1" u="sng" spc="7" baseline="355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</a:t>
            </a:r>
            <a:r>
              <a:rPr sz="1875" i="1" u="sng" spc="-165" baseline="355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75" i="1" u="sng" spc="7" baseline="3555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L</a:t>
            </a:r>
            <a:r>
              <a:rPr sz="1875" i="1" spc="7" baseline="35555" dirty="0">
                <a:latin typeface="Times New Roman"/>
                <a:cs typeface="Times New Roman"/>
              </a:rPr>
              <a:t>	</a:t>
            </a:r>
            <a:r>
              <a:rPr sz="1250" dirty="0">
                <a:latin typeface="MT Extra"/>
                <a:cs typeface="MT Extra"/>
              </a:rPr>
              <a:t></a:t>
            </a:r>
            <a:r>
              <a:rPr sz="1250" i="1" dirty="0">
                <a:latin typeface="Times New Roman"/>
                <a:cs typeface="Times New Roman"/>
              </a:rPr>
              <a:t>(Biot</a:t>
            </a:r>
            <a:r>
              <a:rPr sz="1250" i="1" spc="-40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number)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779011" y="5429549"/>
            <a:ext cx="114935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i="1" spc="5" dirty="0">
                <a:latin typeface="Times New Roman"/>
                <a:cs typeface="Times New Roman"/>
              </a:rPr>
              <a:t>L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23316" y="5304581"/>
            <a:ext cx="3287395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  <a:tabLst>
                <a:tab pos="2860040" algn="l"/>
              </a:tabLst>
            </a:pPr>
            <a:r>
              <a:rPr sz="1250" i="1" dirty="0">
                <a:latin typeface="Times New Roman"/>
                <a:cs typeface="Times New Roman"/>
              </a:rPr>
              <a:t>Dimensionless </a:t>
            </a:r>
            <a:r>
              <a:rPr sz="1250" i="1" spc="10" dirty="0">
                <a:latin typeface="Times New Roman"/>
                <a:cs typeface="Times New Roman"/>
              </a:rPr>
              <a:t>distance from the</a:t>
            </a:r>
            <a:r>
              <a:rPr sz="1250" i="1" spc="-180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center</a:t>
            </a:r>
            <a:r>
              <a:rPr sz="1250" i="1" spc="-100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:	</a:t>
            </a:r>
            <a:r>
              <a:rPr sz="1250" i="1" spc="10" dirty="0">
                <a:latin typeface="Times New Roman"/>
                <a:cs typeface="Times New Roman"/>
              </a:rPr>
              <a:t>X </a:t>
            </a:r>
            <a:r>
              <a:rPr sz="1250" spc="5" dirty="0">
                <a:latin typeface="Symbol"/>
                <a:cs typeface="Symbol"/>
              </a:rPr>
              <a:t></a:t>
            </a:r>
            <a:r>
              <a:rPr sz="1250" spc="-10" dirty="0">
                <a:latin typeface="Times New Roman"/>
                <a:cs typeface="Times New Roman"/>
              </a:rPr>
              <a:t> </a:t>
            </a:r>
            <a:r>
              <a:rPr sz="1875" i="1" spc="7" baseline="35555" dirty="0">
                <a:latin typeface="Times New Roman"/>
                <a:cs typeface="Times New Roman"/>
              </a:rPr>
              <a:t>x</a:t>
            </a:r>
            <a:endParaRPr sz="1875" baseline="35555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141723" y="4957109"/>
            <a:ext cx="349885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i="1" spc="5" dirty="0">
                <a:latin typeface="Times New Roman"/>
                <a:cs typeface="Times New Roman"/>
              </a:rPr>
              <a:t>T - 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8716" y="4832141"/>
            <a:ext cx="1859280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i="1" dirty="0">
                <a:latin typeface="Times New Roman"/>
                <a:cs typeface="Times New Roman"/>
              </a:rPr>
              <a:t>Dimensionless temperature</a:t>
            </a:r>
            <a:r>
              <a:rPr sz="1250" i="1" spc="-180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: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227067" y="5063813"/>
            <a:ext cx="327660" cy="138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47015" algn="l"/>
              </a:tabLst>
            </a:pPr>
            <a:r>
              <a:rPr sz="700" i="1" spc="10" dirty="0">
                <a:latin typeface="Times New Roman"/>
                <a:cs typeface="Times New Roman"/>
              </a:rPr>
              <a:t>i	</a:t>
            </a:r>
            <a:r>
              <a:rPr sz="700" spc="25" dirty="0">
                <a:latin typeface="Symbol"/>
                <a:cs typeface="Symbol"/>
              </a:rPr>
              <a:t></a:t>
            </a:r>
            <a:endParaRPr sz="700">
              <a:latin typeface="Symbol"/>
              <a:cs typeface="Symbo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690620" y="5859317"/>
            <a:ext cx="222250" cy="5683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14"/>
              </a:spcBef>
            </a:pPr>
            <a:r>
              <a:rPr sz="1250" i="1" spc="5" dirty="0">
                <a:latin typeface="Times New Roman"/>
                <a:cs typeface="Times New Roman"/>
              </a:rPr>
              <a:t>k</a:t>
            </a:r>
            <a:endParaRPr sz="1250">
              <a:latin typeface="Times New Roman"/>
              <a:cs typeface="Times New Roman"/>
            </a:endParaRPr>
          </a:p>
          <a:p>
            <a:pPr marR="25400" algn="r">
              <a:lnSpc>
                <a:spcPct val="100000"/>
              </a:lnSpc>
              <a:spcBef>
                <a:spcPts val="85"/>
              </a:spcBef>
            </a:pPr>
            <a:r>
              <a:rPr sz="1300" i="1" spc="-505" dirty="0">
                <a:latin typeface="Verdana"/>
                <a:cs typeface="Verdana"/>
              </a:rPr>
              <a:t></a:t>
            </a:r>
            <a:r>
              <a:rPr sz="1300" i="1" spc="-320" dirty="0">
                <a:latin typeface="Verdana"/>
                <a:cs typeface="Verdana"/>
              </a:rPr>
              <a:t> </a:t>
            </a:r>
            <a:r>
              <a:rPr sz="1250" i="1" dirty="0"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  <a:p>
            <a:pPr marL="121920">
              <a:lnSpc>
                <a:spcPct val="100000"/>
              </a:lnSpc>
              <a:spcBef>
                <a:spcPts val="260"/>
              </a:spcBef>
            </a:pPr>
            <a:r>
              <a:rPr sz="700" spc="15" dirty="0">
                <a:latin typeface="Times New Roman"/>
                <a:cs typeface="Times New Roman"/>
              </a:rPr>
              <a:t>2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48716" y="6161486"/>
            <a:ext cx="3027680" cy="225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795270" algn="l"/>
              </a:tabLst>
            </a:pPr>
            <a:r>
              <a:rPr sz="1250" i="1" dirty="0">
                <a:latin typeface="Times New Roman"/>
                <a:cs typeface="Times New Roman"/>
              </a:rPr>
              <a:t>Dimensionless</a:t>
            </a:r>
            <a:r>
              <a:rPr sz="1250" i="1" spc="-7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time</a:t>
            </a:r>
            <a:r>
              <a:rPr sz="1250" i="1" spc="-100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:	</a:t>
            </a:r>
            <a:r>
              <a:rPr sz="1300" i="1" spc="-745" dirty="0">
                <a:latin typeface="Verdana"/>
                <a:cs typeface="Verdana"/>
              </a:rPr>
              <a:t></a:t>
            </a:r>
            <a:r>
              <a:rPr sz="1300" i="1" spc="-65" dirty="0">
                <a:latin typeface="Verdana"/>
                <a:cs typeface="Verdana"/>
              </a:rPr>
              <a:t> </a:t>
            </a:r>
            <a:r>
              <a:rPr sz="1250" spc="5" dirty="0">
                <a:latin typeface="Symbol"/>
                <a:cs typeface="Symbol"/>
              </a:rPr>
              <a:t>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418332" y="4722830"/>
            <a:ext cx="1271270" cy="225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950" i="1" spc="-960" baseline="-34188" dirty="0">
                <a:latin typeface="Verdana"/>
                <a:cs typeface="Verdana"/>
              </a:rPr>
              <a:t></a:t>
            </a:r>
            <a:r>
              <a:rPr sz="1950" i="1" spc="-254" baseline="-34188" dirty="0">
                <a:latin typeface="Verdana"/>
                <a:cs typeface="Verdana"/>
              </a:rPr>
              <a:t> </a:t>
            </a:r>
            <a:r>
              <a:rPr sz="1875" spc="82" baseline="-35555" dirty="0">
                <a:latin typeface="Times New Roman"/>
                <a:cs typeface="Times New Roman"/>
              </a:rPr>
              <a:t>(</a:t>
            </a:r>
            <a:r>
              <a:rPr sz="1875" i="1" spc="82" baseline="-35555" dirty="0">
                <a:latin typeface="Times New Roman"/>
                <a:cs typeface="Times New Roman"/>
              </a:rPr>
              <a:t>x</a:t>
            </a:r>
            <a:r>
              <a:rPr sz="1875" spc="82" baseline="-35555" dirty="0">
                <a:latin typeface="Times New Roman"/>
                <a:cs typeface="Times New Roman"/>
              </a:rPr>
              <a:t>,</a:t>
            </a:r>
            <a:r>
              <a:rPr sz="1875" i="1" spc="82" baseline="-35555" dirty="0">
                <a:latin typeface="Times New Roman"/>
                <a:cs typeface="Times New Roman"/>
              </a:rPr>
              <a:t>t</a:t>
            </a:r>
            <a:r>
              <a:rPr sz="1875" spc="82" baseline="-35555" dirty="0">
                <a:latin typeface="Times New Roman"/>
                <a:cs typeface="Times New Roman"/>
              </a:rPr>
              <a:t>)</a:t>
            </a:r>
            <a:r>
              <a:rPr sz="1875" spc="-37" baseline="-35555" dirty="0">
                <a:latin typeface="Times New Roman"/>
                <a:cs typeface="Times New Roman"/>
              </a:rPr>
              <a:t> </a:t>
            </a:r>
            <a:r>
              <a:rPr sz="1875" spc="7" baseline="-35555" dirty="0">
                <a:latin typeface="Symbol"/>
                <a:cs typeface="Symbol"/>
              </a:rPr>
              <a:t></a:t>
            </a:r>
            <a:r>
              <a:rPr sz="1875" spc="15" baseline="-35555" dirty="0">
                <a:latin typeface="Times New Roman"/>
                <a:cs typeface="Times New Roman"/>
              </a:rPr>
              <a:t> </a:t>
            </a:r>
            <a:r>
              <a:rPr sz="1250" i="1" spc="15" dirty="0">
                <a:latin typeface="Times New Roman"/>
                <a:cs typeface="Times New Roman"/>
              </a:rPr>
              <a:t>T(x,t)</a:t>
            </a:r>
            <a:r>
              <a:rPr sz="1250" i="1" spc="-16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-</a:t>
            </a:r>
            <a:r>
              <a:rPr sz="1250" i="1" spc="-165" dirty="0">
                <a:latin typeface="Times New Roman"/>
                <a:cs typeface="Times New Roman"/>
              </a:rPr>
              <a:t> </a:t>
            </a:r>
            <a:r>
              <a:rPr sz="1250" i="1" spc="-15" dirty="0">
                <a:latin typeface="Times New Roman"/>
                <a:cs typeface="Times New Roman"/>
              </a:rPr>
              <a:t>T</a:t>
            </a:r>
            <a:r>
              <a:rPr sz="1050" spc="-22" baseline="-23809" dirty="0">
                <a:latin typeface="Symbol"/>
                <a:cs typeface="Symbol"/>
              </a:rPr>
              <a:t></a:t>
            </a:r>
            <a:endParaRPr sz="1050" baseline="-23809">
              <a:latin typeface="Symbol"/>
              <a:cs typeface="Symbo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03936" y="6480555"/>
            <a:ext cx="6515734" cy="1623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>
              <a:lnSpc>
                <a:spcPts val="1405"/>
              </a:lnSpc>
              <a:spcBef>
                <a:spcPts val="10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Note4-</a:t>
            </a:r>
            <a:r>
              <a:rPr sz="1200" b="1" i="1" spc="12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dimensionless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quantities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defined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above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for</a:t>
            </a:r>
            <a:r>
              <a:rPr sz="1200" spc="12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plane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wall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can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also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be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used</a:t>
            </a:r>
            <a:r>
              <a:rPr sz="1200" spc="8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for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3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cylinder</a:t>
            </a:r>
            <a:r>
              <a:rPr sz="1200" i="1" spc="8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or</a:t>
            </a:r>
            <a:endParaRPr sz="1200">
              <a:latin typeface="Times New Roman"/>
              <a:cs typeface="Times New Roman"/>
            </a:endParaRPr>
          </a:p>
          <a:p>
            <a:pPr marL="127000">
              <a:lnSpc>
                <a:spcPts val="1380"/>
              </a:lnSpc>
            </a:pPr>
            <a:r>
              <a:rPr sz="1200" i="1" spc="-5" dirty="0">
                <a:latin typeface="Times New Roman"/>
                <a:cs typeface="Times New Roman"/>
              </a:rPr>
              <a:t>sphere </a:t>
            </a:r>
            <a:r>
              <a:rPr sz="1200" spc="-15" dirty="0">
                <a:latin typeface="Times New Roman"/>
                <a:cs typeface="Times New Roman"/>
              </a:rPr>
              <a:t>by replacing </a:t>
            </a:r>
            <a:r>
              <a:rPr sz="1200" spc="-5" dirty="0">
                <a:latin typeface="Times New Roman"/>
                <a:cs typeface="Times New Roman"/>
              </a:rPr>
              <a:t>the space </a:t>
            </a:r>
            <a:r>
              <a:rPr sz="1200" spc="-20" dirty="0">
                <a:latin typeface="Times New Roman"/>
                <a:cs typeface="Times New Roman"/>
              </a:rPr>
              <a:t>variable </a:t>
            </a:r>
            <a:r>
              <a:rPr sz="1200" b="1" i="1" spc="-5" dirty="0">
                <a:latin typeface="Times New Roman"/>
                <a:cs typeface="Times New Roman"/>
              </a:rPr>
              <a:t>x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b="1" i="1" spc="-5" dirty="0">
                <a:latin typeface="Times New Roman"/>
                <a:cs typeface="Times New Roman"/>
              </a:rPr>
              <a:t>r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half-thickness </a:t>
            </a:r>
            <a:r>
              <a:rPr sz="1200" b="1" i="1" spc="-5" dirty="0">
                <a:latin typeface="Times New Roman"/>
                <a:cs typeface="Times New Roman"/>
              </a:rPr>
              <a:t>L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5" dirty="0">
                <a:latin typeface="Times New Roman"/>
                <a:cs typeface="Times New Roman"/>
              </a:rPr>
              <a:t>outer </a:t>
            </a:r>
            <a:r>
              <a:rPr sz="1200" spc="-10" dirty="0">
                <a:latin typeface="Times New Roman"/>
                <a:cs typeface="Times New Roman"/>
              </a:rPr>
              <a:t>radius</a:t>
            </a:r>
            <a:r>
              <a:rPr sz="1200" spc="14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r</a:t>
            </a:r>
            <a:r>
              <a:rPr sz="1200" b="1" i="1" spc="-7" baseline="-10416" dirty="0">
                <a:latin typeface="Times New Roman"/>
                <a:cs typeface="Times New Roman"/>
              </a:rPr>
              <a:t>o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27000">
              <a:lnSpc>
                <a:spcPts val="138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Note5-</a:t>
            </a:r>
            <a:r>
              <a:rPr sz="1200" b="1" i="1" spc="7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characteristic</a:t>
            </a:r>
            <a:r>
              <a:rPr sz="1200" spc="6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length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definition</a:t>
            </a:r>
            <a:r>
              <a:rPr sz="1200" spc="40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15" dirty="0">
                <a:latin typeface="Times New Roman"/>
                <a:cs typeface="Times New Roman"/>
              </a:rPr>
              <a:t>the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Biot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number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taken</a:t>
            </a:r>
            <a:r>
              <a:rPr sz="1200" spc="1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be</a:t>
            </a:r>
            <a:r>
              <a:rPr sz="1200" spc="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2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Times New Roman"/>
                <a:cs typeface="Times New Roman"/>
              </a:rPr>
              <a:t>half-thickness</a:t>
            </a:r>
            <a:r>
              <a:rPr sz="1200" i="1" spc="30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  <a:p>
            <a:pPr marL="127000">
              <a:lnSpc>
                <a:spcPts val="1390"/>
              </a:lnSpc>
            </a:pP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plane </a:t>
            </a:r>
            <a:r>
              <a:rPr sz="1200" spc="-25" dirty="0">
                <a:latin typeface="Times New Roman"/>
                <a:cs typeface="Times New Roman"/>
              </a:rPr>
              <a:t>wall,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spc="-5" dirty="0">
                <a:latin typeface="Times New Roman"/>
                <a:cs typeface="Times New Roman"/>
              </a:rPr>
              <a:t>radius </a:t>
            </a:r>
            <a:r>
              <a:rPr sz="1200" b="1" i="1" spc="-10" dirty="0">
                <a:latin typeface="Times New Roman"/>
                <a:cs typeface="Times New Roman"/>
              </a:rPr>
              <a:t>r</a:t>
            </a:r>
            <a:r>
              <a:rPr sz="1200" b="1" i="1" spc="-15" baseline="-10416" dirty="0">
                <a:latin typeface="Times New Roman"/>
                <a:cs typeface="Times New Roman"/>
              </a:rPr>
              <a:t>o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long </a:t>
            </a:r>
            <a:r>
              <a:rPr sz="1200" spc="-25" dirty="0">
                <a:latin typeface="Times New Roman"/>
                <a:cs typeface="Times New Roman"/>
              </a:rPr>
              <a:t>cylinder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20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sphere.</a:t>
            </a:r>
            <a:endParaRPr sz="1200">
              <a:latin typeface="Times New Roman"/>
              <a:cs typeface="Times New Roman"/>
            </a:endParaRPr>
          </a:p>
          <a:p>
            <a:pPr marL="127000">
              <a:lnSpc>
                <a:spcPts val="1500"/>
              </a:lnSpc>
            </a:pPr>
            <a:r>
              <a:rPr sz="1300" b="1" i="1" dirty="0">
                <a:latin typeface="Times New Roman"/>
                <a:cs typeface="Times New Roman"/>
              </a:rPr>
              <a:t>4.3.1- </a:t>
            </a:r>
            <a:r>
              <a:rPr sz="1300" b="1" i="1" spc="-10" dirty="0">
                <a:latin typeface="Times New Roman"/>
                <a:cs typeface="Times New Roman"/>
              </a:rPr>
              <a:t>Infinite series solution </a:t>
            </a:r>
            <a:r>
              <a:rPr sz="1300" b="1" i="1" spc="-5" dirty="0">
                <a:latin typeface="Times New Roman"/>
                <a:cs typeface="Times New Roman"/>
              </a:rPr>
              <a:t>of one-dimensional transient </a:t>
            </a:r>
            <a:r>
              <a:rPr sz="1300" b="1" i="1" spc="-10" dirty="0">
                <a:latin typeface="Times New Roman"/>
                <a:cs typeface="Times New Roman"/>
              </a:rPr>
              <a:t>heat </a:t>
            </a:r>
            <a:r>
              <a:rPr sz="1300" b="1" i="1" spc="-5" dirty="0">
                <a:latin typeface="Times New Roman"/>
                <a:cs typeface="Times New Roman"/>
              </a:rPr>
              <a:t>conduction</a:t>
            </a:r>
            <a:r>
              <a:rPr sz="1300" b="1" i="1" spc="20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problems</a:t>
            </a:r>
            <a:endParaRPr sz="1300">
              <a:latin typeface="Times New Roman"/>
              <a:cs typeface="Times New Roman"/>
            </a:endParaRPr>
          </a:p>
          <a:p>
            <a:pPr marL="127000" marR="90805" indent="198120" algn="just">
              <a:lnSpc>
                <a:spcPct val="95600"/>
              </a:lnSpc>
              <a:spcBef>
                <a:spcPts val="15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one-dimensional </a:t>
            </a:r>
            <a:r>
              <a:rPr sz="1200" spc="-10" dirty="0">
                <a:latin typeface="Times New Roman"/>
                <a:cs typeface="Times New Roman"/>
              </a:rPr>
              <a:t>transient heat </a:t>
            </a:r>
            <a:r>
              <a:rPr sz="1200" spc="-5" dirty="0">
                <a:latin typeface="Times New Roman"/>
                <a:cs typeface="Times New Roman"/>
              </a:rPr>
              <a:t>conduction </a:t>
            </a:r>
            <a:r>
              <a:rPr sz="1200" spc="-10" dirty="0">
                <a:latin typeface="Times New Roman"/>
                <a:cs typeface="Times New Roman"/>
              </a:rPr>
              <a:t>problem </a:t>
            </a:r>
            <a:r>
              <a:rPr sz="1200" spc="-15" dirty="0">
                <a:latin typeface="Times New Roman"/>
                <a:cs typeface="Times New Roman"/>
              </a:rPr>
              <a:t>just described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solved </a:t>
            </a:r>
            <a:r>
              <a:rPr sz="1200" spc="-10" dirty="0">
                <a:latin typeface="Times New Roman"/>
                <a:cs typeface="Times New Roman"/>
              </a:rPr>
              <a:t>exactly for  </a:t>
            </a:r>
            <a:r>
              <a:rPr sz="1200" spc="-15" dirty="0">
                <a:latin typeface="Times New Roman"/>
                <a:cs typeface="Times New Roman"/>
              </a:rPr>
              <a:t>any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three </a:t>
            </a:r>
            <a:r>
              <a:rPr sz="1200" spc="-10" dirty="0">
                <a:latin typeface="Times New Roman"/>
                <a:cs typeface="Times New Roman"/>
              </a:rPr>
              <a:t>geometries, but </a:t>
            </a:r>
            <a:r>
              <a:rPr sz="1200" spc="-5" dirty="0">
                <a:latin typeface="Times New Roman"/>
                <a:cs typeface="Times New Roman"/>
              </a:rPr>
              <a:t>the solution </a:t>
            </a:r>
            <a:r>
              <a:rPr sz="1200" spc="-20" dirty="0">
                <a:latin typeface="Times New Roman"/>
                <a:cs typeface="Times New Roman"/>
              </a:rPr>
              <a:t>involves </a:t>
            </a:r>
            <a:r>
              <a:rPr sz="1200" spc="-30" dirty="0">
                <a:latin typeface="Times New Roman"/>
                <a:cs typeface="Times New Roman"/>
              </a:rPr>
              <a:t>infinite </a:t>
            </a:r>
            <a:r>
              <a:rPr sz="1200" spc="-15" dirty="0">
                <a:latin typeface="Times New Roman"/>
                <a:cs typeface="Times New Roman"/>
              </a:rPr>
              <a:t>series, </a:t>
            </a:r>
            <a:r>
              <a:rPr sz="1200" spc="-20" dirty="0">
                <a:latin typeface="Times New Roman"/>
                <a:cs typeface="Times New Roman"/>
              </a:rPr>
              <a:t>which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5" dirty="0">
                <a:latin typeface="Times New Roman"/>
                <a:cs typeface="Times New Roman"/>
              </a:rPr>
              <a:t>difficult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deal </a:t>
            </a:r>
            <a:r>
              <a:rPr sz="1200" spc="-15" dirty="0">
                <a:latin typeface="Times New Roman"/>
                <a:cs typeface="Times New Roman"/>
              </a:rPr>
              <a:t>with.  </a:t>
            </a:r>
            <a:r>
              <a:rPr sz="1200" spc="-5" dirty="0">
                <a:latin typeface="Times New Roman"/>
                <a:cs typeface="Times New Roman"/>
              </a:rPr>
              <a:t>However, the terms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solutions </a:t>
            </a:r>
            <a:r>
              <a:rPr sz="1200" spc="-5" dirty="0">
                <a:latin typeface="Times New Roman"/>
                <a:cs typeface="Times New Roman"/>
              </a:rPr>
              <a:t>converge </a:t>
            </a:r>
            <a:r>
              <a:rPr sz="1200" spc="-15" dirty="0">
                <a:latin typeface="Times New Roman"/>
                <a:cs typeface="Times New Roman"/>
              </a:rPr>
              <a:t>rapidly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20" dirty="0">
                <a:latin typeface="Times New Roman"/>
                <a:cs typeface="Times New Roman"/>
              </a:rPr>
              <a:t>increasing </a:t>
            </a:r>
            <a:r>
              <a:rPr sz="1200" spc="-15" dirty="0">
                <a:latin typeface="Times New Roman"/>
                <a:cs typeface="Times New Roman"/>
              </a:rPr>
              <a:t>time, and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b="1" i="1" spc="-5" dirty="0">
                <a:latin typeface="Times New Roman"/>
                <a:cs typeface="Times New Roman"/>
              </a:rPr>
              <a:t>τ &gt; </a:t>
            </a:r>
            <a:r>
              <a:rPr sz="1200" b="1" i="1" dirty="0">
                <a:latin typeface="Times New Roman"/>
                <a:cs typeface="Times New Roman"/>
              </a:rPr>
              <a:t>0.2</a:t>
            </a:r>
            <a:r>
              <a:rPr sz="1200" dirty="0">
                <a:latin typeface="Times New Roman"/>
                <a:cs typeface="Times New Roman"/>
              </a:rPr>
              <a:t>, </a:t>
            </a:r>
            <a:r>
              <a:rPr sz="1200" spc="-15" dirty="0">
                <a:latin typeface="Times New Roman"/>
                <a:cs typeface="Times New Roman"/>
              </a:rPr>
              <a:t>keeping </a:t>
            </a:r>
            <a:r>
              <a:rPr sz="1200" spc="-5" dirty="0">
                <a:latin typeface="Times New Roman"/>
                <a:cs typeface="Times New Roman"/>
              </a:rPr>
              <a:t>the  </a:t>
            </a:r>
            <a:r>
              <a:rPr sz="1200" spc="-20" dirty="0">
                <a:latin typeface="Times New Roman"/>
                <a:cs typeface="Times New Roman"/>
              </a:rPr>
              <a:t>first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term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neglecting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all</a:t>
            </a:r>
            <a:r>
              <a:rPr sz="1200" spc="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remaining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terms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series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results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in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an</a:t>
            </a:r>
            <a:r>
              <a:rPr sz="1200" spc="7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error</a:t>
            </a:r>
            <a:r>
              <a:rPr sz="1200" spc="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under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b="1" i="1" spc="-10" dirty="0">
                <a:latin typeface="Times New Roman"/>
                <a:cs typeface="Times New Roman"/>
              </a:rPr>
              <a:t>2%</a:t>
            </a:r>
            <a:r>
              <a:rPr sz="1200" spc="-10" dirty="0">
                <a:latin typeface="Times New Roman"/>
                <a:cs typeface="Times New Roman"/>
              </a:rPr>
              <a:t>,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</a:t>
            </a:r>
            <a:r>
              <a:rPr sz="1200" spc="9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thus</a:t>
            </a:r>
            <a:r>
              <a:rPr sz="1200" spc="7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821428" y="8541539"/>
            <a:ext cx="72390" cy="138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700" spc="15" dirty="0">
                <a:latin typeface="Times New Roman"/>
                <a:cs typeface="Times New Roman"/>
              </a:rPr>
              <a:t>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162044" y="9333965"/>
            <a:ext cx="1113155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  <a:tabLst>
                <a:tab pos="215900" algn="l"/>
                <a:tab pos="1019175" algn="l"/>
              </a:tabLst>
            </a:pPr>
            <a:r>
              <a:rPr sz="500" spc="10" dirty="0">
                <a:latin typeface="Times New Roman"/>
                <a:cs typeface="Times New Roman"/>
              </a:rPr>
              <a:t>1	</a:t>
            </a:r>
            <a:r>
              <a:rPr sz="50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875" baseline="-22222" dirty="0">
                <a:latin typeface="Times New Roman"/>
                <a:cs typeface="Times New Roman"/>
              </a:rPr>
              <a:t>,</a:t>
            </a:r>
            <a:endParaRPr sz="1875" baseline="-22222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184396" y="8934142"/>
            <a:ext cx="59055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spc="10" dirty="0">
                <a:latin typeface="Times New Roman"/>
                <a:cs typeface="Times New Roman"/>
              </a:rPr>
              <a:t>1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281932" y="8461702"/>
            <a:ext cx="59055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00" spc="10" dirty="0">
                <a:latin typeface="Times New Roman"/>
                <a:cs typeface="Times New Roman"/>
              </a:rPr>
              <a:t>1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317996" y="8904197"/>
            <a:ext cx="533400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spc="160" dirty="0">
                <a:latin typeface="MT Extra"/>
                <a:cs typeface="MT Extra"/>
              </a:rPr>
              <a:t></a:t>
            </a:r>
            <a:r>
              <a:rPr sz="1250" spc="60" dirty="0">
                <a:latin typeface="Times New Roman"/>
                <a:cs typeface="Times New Roman"/>
              </a:rPr>
              <a:t>(</a:t>
            </a:r>
            <a:r>
              <a:rPr sz="1250" spc="40" dirty="0">
                <a:latin typeface="Times New Roman"/>
                <a:cs typeface="Times New Roman"/>
              </a:rPr>
              <a:t>4</a:t>
            </a:r>
            <a:r>
              <a:rPr sz="1250" spc="15" dirty="0">
                <a:latin typeface="Times New Roman"/>
                <a:cs typeface="Times New Roman"/>
              </a:rPr>
              <a:t>.</a:t>
            </a:r>
            <a:r>
              <a:rPr sz="1250" spc="40" dirty="0">
                <a:latin typeface="Times New Roman"/>
                <a:cs typeface="Times New Roman"/>
              </a:rPr>
              <a:t>9</a:t>
            </a:r>
            <a:r>
              <a:rPr sz="1250" spc="5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909564" y="8587205"/>
            <a:ext cx="105410" cy="7188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1360"/>
              </a:lnSpc>
              <a:spcBef>
                <a:spcPts val="114"/>
              </a:spcBef>
            </a:pPr>
            <a:r>
              <a:rPr sz="1250" spc="5" dirty="0">
                <a:latin typeface="Symbol"/>
                <a:cs typeface="Symbol"/>
              </a:rPr>
              <a:t></a:t>
            </a:r>
            <a:endParaRPr sz="1250">
              <a:latin typeface="Symbol"/>
              <a:cs typeface="Symbol"/>
            </a:endParaRPr>
          </a:p>
          <a:p>
            <a:pPr marL="12700">
              <a:lnSpc>
                <a:spcPts val="1355"/>
              </a:lnSpc>
            </a:pPr>
            <a:r>
              <a:rPr sz="1250" spc="5" dirty="0">
                <a:latin typeface="Symbol"/>
                <a:cs typeface="Symbol"/>
              </a:rPr>
              <a:t></a:t>
            </a:r>
            <a:endParaRPr sz="1250">
              <a:latin typeface="Symbol"/>
              <a:cs typeface="Symbol"/>
            </a:endParaRPr>
          </a:p>
          <a:p>
            <a:pPr marL="12700">
              <a:lnSpc>
                <a:spcPts val="1355"/>
              </a:lnSpc>
            </a:pPr>
            <a:r>
              <a:rPr sz="1250" spc="5" dirty="0">
                <a:latin typeface="Symbol"/>
                <a:cs typeface="Symbol"/>
              </a:rPr>
              <a:t></a:t>
            </a:r>
            <a:endParaRPr sz="1250">
              <a:latin typeface="Symbol"/>
              <a:cs typeface="Symbol"/>
            </a:endParaRPr>
          </a:p>
          <a:p>
            <a:pPr marL="12700">
              <a:lnSpc>
                <a:spcPts val="1360"/>
              </a:lnSpc>
            </a:pPr>
            <a:r>
              <a:rPr sz="1250" spc="5" dirty="0">
                <a:latin typeface="Symbol"/>
                <a:cs typeface="Symbol"/>
              </a:rPr>
              <a:t>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18236" y="8048083"/>
            <a:ext cx="5396865" cy="45021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very </a:t>
            </a:r>
            <a:r>
              <a:rPr sz="1200" spc="-15" dirty="0">
                <a:latin typeface="Times New Roman"/>
                <a:cs typeface="Times New Roman"/>
              </a:rPr>
              <a:t>convenient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express </a:t>
            </a:r>
            <a:r>
              <a:rPr sz="1200" spc="-5" dirty="0">
                <a:latin typeface="Times New Roman"/>
                <a:cs typeface="Times New Roman"/>
              </a:rPr>
              <a:t>the solution </a:t>
            </a:r>
            <a:r>
              <a:rPr sz="1200" spc="-20" dirty="0">
                <a:latin typeface="Times New Roman"/>
                <a:cs typeface="Times New Roman"/>
              </a:rPr>
              <a:t>using </a:t>
            </a:r>
            <a:r>
              <a:rPr sz="1200" spc="-15" dirty="0">
                <a:latin typeface="Times New Roman"/>
                <a:cs typeface="Times New Roman"/>
              </a:rPr>
              <a:t>this </a:t>
            </a:r>
            <a:r>
              <a:rPr sz="1200" b="1" spc="-5" dirty="0">
                <a:latin typeface="Times New Roman"/>
                <a:cs typeface="Times New Roman"/>
              </a:rPr>
              <a:t>one-term approximation, </a:t>
            </a:r>
            <a:r>
              <a:rPr sz="1200" spc="-20" dirty="0">
                <a:latin typeface="Times New Roman"/>
                <a:cs typeface="Times New Roman"/>
              </a:rPr>
              <a:t>given</a:t>
            </a:r>
            <a:r>
              <a:rPr sz="1200" spc="1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as;</a:t>
            </a:r>
            <a:endParaRPr sz="12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215"/>
              </a:spcBef>
            </a:pPr>
            <a:r>
              <a:rPr sz="1250" spc="5" dirty="0">
                <a:latin typeface="Symbol"/>
                <a:cs typeface="Symbol"/>
              </a:rPr>
              <a:t>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347715" y="9242524"/>
            <a:ext cx="692785" cy="51435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74040">
              <a:lnSpc>
                <a:spcPts val="1335"/>
              </a:lnSpc>
              <a:spcBef>
                <a:spcPts val="114"/>
              </a:spcBef>
            </a:pPr>
            <a:r>
              <a:rPr sz="1250" spc="5" dirty="0">
                <a:latin typeface="Symbol"/>
                <a:cs typeface="Symbol"/>
              </a:rPr>
              <a:t></a:t>
            </a:r>
            <a:endParaRPr sz="1250">
              <a:latin typeface="Symbol"/>
              <a:cs typeface="Symbol"/>
            </a:endParaRPr>
          </a:p>
          <a:p>
            <a:pPr marL="38100">
              <a:lnSpc>
                <a:spcPts val="1195"/>
              </a:lnSpc>
            </a:pPr>
            <a:r>
              <a:rPr sz="1300" i="1" spc="-745" dirty="0">
                <a:latin typeface="Verdana"/>
                <a:cs typeface="Verdana"/>
              </a:rPr>
              <a:t></a:t>
            </a:r>
            <a:r>
              <a:rPr sz="1300" i="1" spc="75" dirty="0">
                <a:latin typeface="Verdana"/>
                <a:cs typeface="Verdana"/>
              </a:rPr>
              <a:t> </a:t>
            </a:r>
            <a:r>
              <a:rPr sz="1250" spc="5" dirty="0">
                <a:latin typeface="Symbol"/>
                <a:cs typeface="Symbol"/>
              </a:rPr>
              <a:t>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0.2</a:t>
            </a:r>
            <a:r>
              <a:rPr sz="1250" spc="80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Symbol"/>
                <a:cs typeface="Symbol"/>
              </a:rPr>
              <a:t></a:t>
            </a:r>
            <a:endParaRPr sz="1250">
              <a:latin typeface="Symbol"/>
              <a:cs typeface="Symbol"/>
            </a:endParaRPr>
          </a:p>
          <a:p>
            <a:pPr marL="574040">
              <a:lnSpc>
                <a:spcPts val="1295"/>
              </a:lnSpc>
            </a:pPr>
            <a:r>
              <a:rPr sz="1250" spc="-310" dirty="0">
                <a:latin typeface="Symbol"/>
                <a:cs typeface="Symbol"/>
              </a:rPr>
              <a:t></a:t>
            </a:r>
            <a:r>
              <a:rPr sz="1875" spc="-465" baseline="-17777" dirty="0">
                <a:latin typeface="Symbol"/>
                <a:cs typeface="Symbol"/>
              </a:rPr>
              <a:t></a:t>
            </a:r>
            <a:endParaRPr sz="1875" baseline="-17777">
              <a:latin typeface="Symbol"/>
              <a:cs typeface="Symbo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043171" y="9370328"/>
            <a:ext cx="291465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700" spc="-140" dirty="0">
                <a:latin typeface="Symbol"/>
                <a:cs typeface="Symbol"/>
              </a:rPr>
              <a:t></a:t>
            </a:r>
            <a:r>
              <a:rPr sz="750" i="1" spc="-140" dirty="0">
                <a:latin typeface="Verdana"/>
                <a:cs typeface="Verdana"/>
              </a:rPr>
              <a:t> </a:t>
            </a:r>
            <a:r>
              <a:rPr sz="750" spc="15" baseline="38888" dirty="0">
                <a:latin typeface="Times New Roman"/>
                <a:cs typeface="Times New Roman"/>
              </a:rPr>
              <a:t>2</a:t>
            </a:r>
            <a:r>
              <a:rPr sz="750" spc="-75" baseline="38888" dirty="0">
                <a:latin typeface="Times New Roman"/>
                <a:cs typeface="Times New Roman"/>
              </a:rPr>
              <a:t> </a:t>
            </a:r>
            <a:r>
              <a:rPr sz="750" i="1" spc="-430" dirty="0">
                <a:latin typeface="Verdana"/>
                <a:cs typeface="Verdana"/>
              </a:rPr>
              <a:t>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040123" y="8876552"/>
            <a:ext cx="288290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700" spc="-150" dirty="0">
                <a:latin typeface="Symbol"/>
                <a:cs typeface="Symbol"/>
              </a:rPr>
              <a:t></a:t>
            </a:r>
            <a:r>
              <a:rPr sz="750" i="1" spc="-150" dirty="0">
                <a:latin typeface="Verdana"/>
                <a:cs typeface="Verdana"/>
              </a:rPr>
              <a:t> </a:t>
            </a:r>
            <a:r>
              <a:rPr sz="750" spc="15" baseline="38888" dirty="0">
                <a:latin typeface="Times New Roman"/>
                <a:cs typeface="Times New Roman"/>
              </a:rPr>
              <a:t>2</a:t>
            </a:r>
            <a:r>
              <a:rPr sz="750" spc="-60" baseline="38888" dirty="0">
                <a:latin typeface="Times New Roman"/>
                <a:cs typeface="Times New Roman"/>
              </a:rPr>
              <a:t> </a:t>
            </a:r>
            <a:r>
              <a:rPr sz="750" i="1" spc="-430" dirty="0">
                <a:latin typeface="Verdana"/>
                <a:cs typeface="Verdana"/>
              </a:rPr>
              <a:t>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137659" y="8404112"/>
            <a:ext cx="291465" cy="1422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700" spc="-140" dirty="0">
                <a:latin typeface="Symbol"/>
                <a:cs typeface="Symbol"/>
              </a:rPr>
              <a:t></a:t>
            </a:r>
            <a:r>
              <a:rPr sz="750" i="1" spc="-140" dirty="0">
                <a:latin typeface="Verdana"/>
                <a:cs typeface="Verdana"/>
              </a:rPr>
              <a:t> </a:t>
            </a:r>
            <a:r>
              <a:rPr sz="750" spc="15" baseline="38888" dirty="0">
                <a:latin typeface="Times New Roman"/>
                <a:cs typeface="Times New Roman"/>
              </a:rPr>
              <a:t>2</a:t>
            </a:r>
            <a:r>
              <a:rPr sz="750" spc="-75" baseline="38888" dirty="0">
                <a:latin typeface="Times New Roman"/>
                <a:cs typeface="Times New Roman"/>
              </a:rPr>
              <a:t> </a:t>
            </a:r>
            <a:r>
              <a:rPr sz="750" i="1" spc="-430" dirty="0">
                <a:latin typeface="Verdana"/>
                <a:cs typeface="Verdana"/>
              </a:rPr>
              <a:t>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632452" y="9629675"/>
            <a:ext cx="361950" cy="138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301625" algn="l"/>
              </a:tabLst>
            </a:pPr>
            <a:r>
              <a:rPr sz="700" spc="15" dirty="0">
                <a:latin typeface="Times New Roman"/>
                <a:cs typeface="Times New Roman"/>
              </a:rPr>
              <a:t>1	</a:t>
            </a:r>
            <a:r>
              <a:rPr sz="700" i="1" spc="15" dirty="0">
                <a:latin typeface="Times New Roman"/>
                <a:cs typeface="Times New Roman"/>
              </a:rPr>
              <a:t>o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148076" y="9629675"/>
            <a:ext cx="342900" cy="138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62255" algn="l"/>
              </a:tabLst>
            </a:pPr>
            <a:r>
              <a:rPr sz="700" i="1" spc="10" dirty="0">
                <a:latin typeface="Times New Roman"/>
                <a:cs typeface="Times New Roman"/>
              </a:rPr>
              <a:t>i	</a:t>
            </a:r>
            <a:r>
              <a:rPr sz="700" spc="25" dirty="0">
                <a:latin typeface="Symbol"/>
                <a:cs typeface="Symbol"/>
              </a:rPr>
              <a:t></a:t>
            </a:r>
            <a:endParaRPr sz="700">
              <a:latin typeface="Symbol"/>
              <a:cs typeface="Symbo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602483" y="9504706"/>
            <a:ext cx="1367790" cy="138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1307465" algn="l"/>
              </a:tabLst>
            </a:pPr>
            <a:r>
              <a:rPr sz="700" i="1" spc="10" dirty="0">
                <a:latin typeface="Times New Roman"/>
                <a:cs typeface="Times New Roman"/>
              </a:rPr>
              <a:t>s</a:t>
            </a:r>
            <a:r>
              <a:rPr sz="700" i="1" spc="25" dirty="0">
                <a:latin typeface="Times New Roman"/>
                <a:cs typeface="Times New Roman"/>
              </a:rPr>
              <a:t>p</a:t>
            </a:r>
            <a:r>
              <a:rPr sz="700" i="1" spc="15" dirty="0">
                <a:latin typeface="Times New Roman"/>
                <a:cs typeface="Times New Roman"/>
              </a:rPr>
              <a:t>h</a:t>
            </a:r>
            <a:r>
              <a:rPr sz="700" i="1" dirty="0">
                <a:latin typeface="Times New Roman"/>
                <a:cs typeface="Times New Roman"/>
              </a:rPr>
              <a:t>	</a:t>
            </a:r>
            <a:r>
              <a:rPr sz="700" spc="15" dirty="0">
                <a:latin typeface="Times New Roman"/>
                <a:cs typeface="Times New Roman"/>
              </a:rPr>
              <a:t>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440428" y="9010930"/>
            <a:ext cx="590550" cy="138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40665" algn="l"/>
                <a:tab pos="530225" algn="l"/>
              </a:tabLst>
            </a:pPr>
            <a:r>
              <a:rPr sz="700" spc="15" dirty="0">
                <a:latin typeface="Times New Roman"/>
                <a:cs typeface="Times New Roman"/>
              </a:rPr>
              <a:t>0	1	</a:t>
            </a:r>
            <a:r>
              <a:rPr sz="700" i="1" spc="15" dirty="0">
                <a:latin typeface="Times New Roman"/>
                <a:cs typeface="Times New Roman"/>
              </a:rPr>
              <a:t>o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145027" y="9135898"/>
            <a:ext cx="342900" cy="138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62255" algn="l"/>
              </a:tabLst>
            </a:pPr>
            <a:r>
              <a:rPr sz="700" i="1" spc="10" dirty="0">
                <a:latin typeface="Times New Roman"/>
                <a:cs typeface="Times New Roman"/>
              </a:rPr>
              <a:t>i	</a:t>
            </a:r>
            <a:r>
              <a:rPr sz="700" spc="25" dirty="0">
                <a:latin typeface="Symbol"/>
                <a:cs typeface="Symbol"/>
              </a:rPr>
              <a:t></a:t>
            </a:r>
            <a:endParaRPr sz="700">
              <a:latin typeface="Symbol"/>
              <a:cs typeface="Symbo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617723" y="9010930"/>
            <a:ext cx="1350010" cy="138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1289685" algn="l"/>
              </a:tabLst>
            </a:pPr>
            <a:r>
              <a:rPr sz="700" i="1" spc="20" dirty="0">
                <a:latin typeface="Times New Roman"/>
                <a:cs typeface="Times New Roman"/>
              </a:rPr>
              <a:t>cy</a:t>
            </a:r>
            <a:r>
              <a:rPr sz="700" i="1" spc="10" dirty="0">
                <a:latin typeface="Times New Roman"/>
                <a:cs typeface="Times New Roman"/>
              </a:rPr>
              <a:t>l</a:t>
            </a:r>
            <a:r>
              <a:rPr sz="700" i="1" dirty="0">
                <a:latin typeface="Times New Roman"/>
                <a:cs typeface="Times New Roman"/>
              </a:rPr>
              <a:t>	</a:t>
            </a:r>
            <a:r>
              <a:rPr sz="700" spc="15" dirty="0">
                <a:latin typeface="Times New Roman"/>
                <a:cs typeface="Times New Roman"/>
              </a:rPr>
              <a:t>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239516" y="8666506"/>
            <a:ext cx="342900" cy="138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62255" algn="l"/>
              </a:tabLst>
            </a:pPr>
            <a:r>
              <a:rPr sz="700" i="1" spc="10" dirty="0">
                <a:latin typeface="Times New Roman"/>
                <a:cs typeface="Times New Roman"/>
              </a:rPr>
              <a:t>i	</a:t>
            </a:r>
            <a:r>
              <a:rPr sz="700" spc="25" dirty="0">
                <a:latin typeface="Symbol"/>
                <a:cs typeface="Symbol"/>
              </a:rPr>
              <a:t></a:t>
            </a:r>
            <a:endParaRPr sz="700">
              <a:latin typeface="Symbol"/>
              <a:cs typeface="Symbo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651251" y="8541539"/>
            <a:ext cx="1413510" cy="1384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1353185" algn="l"/>
              </a:tabLst>
            </a:pPr>
            <a:r>
              <a:rPr sz="700" i="1" spc="-15" dirty="0">
                <a:latin typeface="Times New Roman"/>
                <a:cs typeface="Times New Roman"/>
              </a:rPr>
              <a:t>w</a:t>
            </a:r>
            <a:r>
              <a:rPr sz="700" i="1" spc="25" dirty="0">
                <a:latin typeface="Times New Roman"/>
                <a:cs typeface="Times New Roman"/>
              </a:rPr>
              <a:t>al</a:t>
            </a:r>
            <a:r>
              <a:rPr sz="700" i="1" spc="10" dirty="0">
                <a:latin typeface="Times New Roman"/>
                <a:cs typeface="Times New Roman"/>
              </a:rPr>
              <a:t>l</a:t>
            </a:r>
            <a:r>
              <a:rPr sz="700" i="1" dirty="0">
                <a:latin typeface="Times New Roman"/>
                <a:cs typeface="Times New Roman"/>
              </a:rPr>
              <a:t>	</a:t>
            </a:r>
            <a:r>
              <a:rPr sz="700" spc="15" dirty="0">
                <a:latin typeface="Times New Roman"/>
                <a:cs typeface="Times New Roman"/>
              </a:rPr>
              <a:t>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531867" y="9517259"/>
            <a:ext cx="426720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" i="1" spc="-605" dirty="0">
                <a:latin typeface="Verdana"/>
                <a:cs typeface="Verdana"/>
              </a:rPr>
              <a:t></a:t>
            </a:r>
            <a:r>
              <a:rPr sz="1300" i="1" spc="5" dirty="0">
                <a:latin typeface="Verdana"/>
                <a:cs typeface="Verdana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r </a:t>
            </a:r>
            <a:r>
              <a:rPr sz="1250" spc="5" dirty="0">
                <a:latin typeface="Times New Roman"/>
                <a:cs typeface="Times New Roman"/>
              </a:rPr>
              <a:t>/</a:t>
            </a:r>
            <a:r>
              <a:rPr sz="1250" spc="-6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r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347971" y="9270371"/>
            <a:ext cx="849630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1250" spc="-50" dirty="0">
                <a:latin typeface="Times New Roman"/>
                <a:cs typeface="Times New Roman"/>
              </a:rPr>
              <a:t>sin(</a:t>
            </a:r>
            <a:r>
              <a:rPr sz="1300" i="1" spc="-50" dirty="0">
                <a:latin typeface="Verdana"/>
                <a:cs typeface="Verdana"/>
              </a:rPr>
              <a:t></a:t>
            </a:r>
            <a:r>
              <a:rPr sz="1050" spc="-75" baseline="-23809" dirty="0">
                <a:latin typeface="Times New Roman"/>
                <a:cs typeface="Times New Roman"/>
              </a:rPr>
              <a:t>1</a:t>
            </a:r>
            <a:r>
              <a:rPr sz="1250" i="1" spc="-50" dirty="0">
                <a:latin typeface="Times New Roman"/>
                <a:cs typeface="Times New Roman"/>
              </a:rPr>
              <a:t>r </a:t>
            </a:r>
            <a:r>
              <a:rPr sz="1250" spc="5" dirty="0">
                <a:latin typeface="Times New Roman"/>
                <a:cs typeface="Times New Roman"/>
              </a:rPr>
              <a:t>/ </a:t>
            </a:r>
            <a:r>
              <a:rPr sz="1250" i="1" spc="-35" dirty="0">
                <a:latin typeface="Times New Roman"/>
                <a:cs typeface="Times New Roman"/>
              </a:rPr>
              <a:t>r</a:t>
            </a:r>
            <a:r>
              <a:rPr sz="1050" i="1" spc="-52" baseline="-23809" dirty="0">
                <a:latin typeface="Times New Roman"/>
                <a:cs typeface="Times New Roman"/>
              </a:rPr>
              <a:t>o</a:t>
            </a:r>
            <a:r>
              <a:rPr sz="1050" i="1" spc="30" baseline="-23809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062732" y="9522941"/>
            <a:ext cx="361950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i="1" spc="10" dirty="0">
                <a:latin typeface="Times New Roman"/>
                <a:cs typeface="Times New Roman"/>
              </a:rPr>
              <a:t>T </a:t>
            </a:r>
            <a:r>
              <a:rPr sz="1250" i="1" spc="5" dirty="0">
                <a:latin typeface="Times New Roman"/>
                <a:cs typeface="Times New Roman"/>
              </a:rPr>
              <a:t>-</a:t>
            </a:r>
            <a:r>
              <a:rPr sz="1250" i="1" spc="-240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946907" y="9297389"/>
            <a:ext cx="596900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i="1" dirty="0">
                <a:latin typeface="Times New Roman"/>
                <a:cs typeface="Times New Roman"/>
              </a:rPr>
              <a:t>T(r,</a:t>
            </a:r>
            <a:r>
              <a:rPr sz="1250" i="1" spc="-130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t)</a:t>
            </a:r>
            <a:r>
              <a:rPr sz="1250" i="1" spc="-114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-</a:t>
            </a:r>
            <a:r>
              <a:rPr sz="1250" i="1" spc="-114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20268" y="9392291"/>
            <a:ext cx="349821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  <a:tabLst>
                <a:tab pos="1537335" algn="l"/>
                <a:tab pos="2195830" algn="l"/>
                <a:tab pos="2905760" algn="l"/>
              </a:tabLst>
            </a:pPr>
            <a:r>
              <a:rPr sz="1250" i="1" spc="15" dirty="0">
                <a:latin typeface="Times New Roman"/>
                <a:cs typeface="Times New Roman"/>
              </a:rPr>
              <a:t>Sphere</a:t>
            </a:r>
            <a:r>
              <a:rPr sz="1250" i="1" spc="8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:	</a:t>
            </a:r>
            <a:r>
              <a:rPr sz="1300" i="1" spc="-640" dirty="0">
                <a:latin typeface="Verdana"/>
                <a:cs typeface="Verdana"/>
              </a:rPr>
              <a:t></a:t>
            </a:r>
            <a:r>
              <a:rPr sz="1300" i="1" spc="-65" dirty="0">
                <a:latin typeface="Verdana"/>
                <a:cs typeface="Verdana"/>
              </a:rPr>
              <a:t> </a:t>
            </a:r>
            <a:r>
              <a:rPr sz="1250" spc="50" dirty="0">
                <a:latin typeface="Times New Roman"/>
                <a:cs typeface="Times New Roman"/>
              </a:rPr>
              <a:t>(</a:t>
            </a:r>
            <a:r>
              <a:rPr sz="1250" i="1" spc="50" dirty="0">
                <a:latin typeface="Times New Roman"/>
                <a:cs typeface="Times New Roman"/>
              </a:rPr>
              <a:t>r</a:t>
            </a:r>
            <a:r>
              <a:rPr sz="1250" spc="50" dirty="0">
                <a:latin typeface="Times New Roman"/>
                <a:cs typeface="Times New Roman"/>
              </a:rPr>
              <a:t>,</a:t>
            </a:r>
            <a:r>
              <a:rPr sz="1250" spc="-130" dirty="0">
                <a:latin typeface="Times New Roman"/>
                <a:cs typeface="Times New Roman"/>
              </a:rPr>
              <a:t> </a:t>
            </a:r>
            <a:r>
              <a:rPr sz="1250" i="1" spc="55" dirty="0">
                <a:latin typeface="Times New Roman"/>
                <a:cs typeface="Times New Roman"/>
              </a:rPr>
              <a:t>t</a:t>
            </a:r>
            <a:r>
              <a:rPr sz="1250" spc="55" dirty="0">
                <a:latin typeface="Times New Roman"/>
                <a:cs typeface="Times New Roman"/>
              </a:rPr>
              <a:t>)	</a:t>
            </a:r>
            <a:r>
              <a:rPr sz="1250" spc="5" dirty="0">
                <a:latin typeface="Symbol"/>
                <a:cs typeface="Symbol"/>
              </a:rPr>
              <a:t></a:t>
            </a:r>
            <a:r>
              <a:rPr sz="1875" u="sng" spc="7" baseline="22222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</a:t>
            </a:r>
            <a:r>
              <a:rPr sz="1050" u="sng" spc="37" baseline="39682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</a:t>
            </a:r>
            <a:r>
              <a:rPr sz="1050" spc="37" baseline="39682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Symbol"/>
                <a:cs typeface="Symbol"/>
              </a:rPr>
              <a:t>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A</a:t>
            </a:r>
            <a:r>
              <a:rPr sz="1250" i="1" spc="7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056635" y="9029165"/>
            <a:ext cx="365125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i="1" spc="10" dirty="0">
                <a:latin typeface="Times New Roman"/>
                <a:cs typeface="Times New Roman"/>
              </a:rPr>
              <a:t>T </a:t>
            </a:r>
            <a:r>
              <a:rPr sz="1250" i="1" spc="5" dirty="0">
                <a:latin typeface="Times New Roman"/>
                <a:cs typeface="Times New Roman"/>
              </a:rPr>
              <a:t>-</a:t>
            </a:r>
            <a:r>
              <a:rPr sz="1250" i="1" spc="-215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940811" y="8803613"/>
            <a:ext cx="596900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i="1" dirty="0">
                <a:latin typeface="Times New Roman"/>
                <a:cs typeface="Times New Roman"/>
              </a:rPr>
              <a:t>T(r,</a:t>
            </a:r>
            <a:r>
              <a:rPr sz="1250" i="1" spc="-110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t)</a:t>
            </a:r>
            <a:r>
              <a:rPr sz="1250" i="1" spc="-130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-</a:t>
            </a:r>
            <a:r>
              <a:rPr sz="1250" i="1" spc="-114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14172" y="8898515"/>
            <a:ext cx="5210810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  <a:tabLst>
                <a:tab pos="1561465" algn="l"/>
                <a:tab pos="2199005" algn="l"/>
                <a:tab pos="2908935" algn="l"/>
                <a:tab pos="3747135" algn="l"/>
                <a:tab pos="4673600" algn="l"/>
              </a:tabLst>
            </a:pPr>
            <a:r>
              <a:rPr sz="1250" i="1" spc="10" dirty="0">
                <a:latin typeface="Times New Roman"/>
                <a:cs typeface="Times New Roman"/>
              </a:rPr>
              <a:t>Cylinder</a:t>
            </a:r>
            <a:r>
              <a:rPr sz="1250" i="1" spc="210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:	</a:t>
            </a:r>
            <a:r>
              <a:rPr sz="1300" i="1" spc="-640" dirty="0">
                <a:latin typeface="Verdana"/>
                <a:cs typeface="Verdana"/>
              </a:rPr>
              <a:t></a:t>
            </a:r>
            <a:r>
              <a:rPr sz="1300" i="1" spc="-65" dirty="0">
                <a:latin typeface="Verdana"/>
                <a:cs typeface="Verdana"/>
              </a:rPr>
              <a:t> </a:t>
            </a:r>
            <a:r>
              <a:rPr sz="1250" spc="50" dirty="0">
                <a:latin typeface="Times New Roman"/>
                <a:cs typeface="Times New Roman"/>
              </a:rPr>
              <a:t>(</a:t>
            </a:r>
            <a:r>
              <a:rPr sz="1250" i="1" spc="50" dirty="0">
                <a:latin typeface="Times New Roman"/>
                <a:cs typeface="Times New Roman"/>
              </a:rPr>
              <a:t>r</a:t>
            </a:r>
            <a:r>
              <a:rPr sz="1250" spc="50" dirty="0">
                <a:latin typeface="Times New Roman"/>
                <a:cs typeface="Times New Roman"/>
              </a:rPr>
              <a:t>,</a:t>
            </a:r>
            <a:r>
              <a:rPr sz="1250" spc="-130" dirty="0">
                <a:latin typeface="Times New Roman"/>
                <a:cs typeface="Times New Roman"/>
              </a:rPr>
              <a:t> </a:t>
            </a:r>
            <a:r>
              <a:rPr sz="1250" i="1" spc="55" dirty="0">
                <a:latin typeface="Times New Roman"/>
                <a:cs typeface="Times New Roman"/>
              </a:rPr>
              <a:t>t</a:t>
            </a:r>
            <a:r>
              <a:rPr sz="1250" spc="55" dirty="0">
                <a:latin typeface="Times New Roman"/>
                <a:cs typeface="Times New Roman"/>
              </a:rPr>
              <a:t>)	</a:t>
            </a:r>
            <a:r>
              <a:rPr sz="1250" spc="5" dirty="0">
                <a:latin typeface="Symbol"/>
                <a:cs typeface="Symbol"/>
              </a:rPr>
              <a:t></a:t>
            </a:r>
            <a:r>
              <a:rPr sz="1875" u="sng" spc="7" baseline="22222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</a:t>
            </a:r>
            <a:r>
              <a:rPr sz="1050" u="sng" spc="37" baseline="39682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</a:t>
            </a:r>
            <a:r>
              <a:rPr sz="1050" spc="37" baseline="39682" dirty="0">
                <a:latin typeface="Times New Roman"/>
                <a:cs typeface="Times New Roman"/>
              </a:rPr>
              <a:t>   </a:t>
            </a:r>
            <a:r>
              <a:rPr sz="1250" spc="5" dirty="0">
                <a:latin typeface="Symbol"/>
                <a:cs typeface="Symbol"/>
              </a:rPr>
              <a:t></a:t>
            </a:r>
            <a:r>
              <a:rPr sz="1250" spc="220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A</a:t>
            </a:r>
            <a:r>
              <a:rPr sz="1250" i="1" spc="254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e	J  </a:t>
            </a:r>
            <a:r>
              <a:rPr sz="1250" spc="-285" dirty="0">
                <a:latin typeface="Times New Roman"/>
                <a:cs typeface="Times New Roman"/>
              </a:rPr>
              <a:t>(</a:t>
            </a:r>
            <a:r>
              <a:rPr sz="1300" i="1" spc="-285" dirty="0">
                <a:latin typeface="Verdana"/>
                <a:cs typeface="Verdana"/>
              </a:rPr>
              <a:t>   </a:t>
            </a:r>
            <a:r>
              <a:rPr sz="1250" i="1" spc="5" dirty="0">
                <a:latin typeface="Times New Roman"/>
                <a:cs typeface="Times New Roman"/>
              </a:rPr>
              <a:t>r </a:t>
            </a:r>
            <a:r>
              <a:rPr sz="1250" spc="5" dirty="0">
                <a:latin typeface="Times New Roman"/>
                <a:cs typeface="Times New Roman"/>
              </a:rPr>
              <a:t>/</a:t>
            </a:r>
            <a:r>
              <a:rPr sz="1250" spc="50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r</a:t>
            </a:r>
            <a:r>
              <a:rPr sz="1250" i="1" spc="150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Times New Roman"/>
                <a:cs typeface="Times New Roman"/>
              </a:rPr>
              <a:t>),	</a:t>
            </a:r>
            <a:r>
              <a:rPr sz="1300" i="1" spc="-745" dirty="0">
                <a:latin typeface="Verdana"/>
                <a:cs typeface="Verdana"/>
              </a:rPr>
              <a:t></a:t>
            </a:r>
            <a:r>
              <a:rPr sz="1300" i="1" spc="75" dirty="0">
                <a:latin typeface="Verdana"/>
                <a:cs typeface="Verdana"/>
              </a:rPr>
              <a:t> </a:t>
            </a:r>
            <a:r>
              <a:rPr sz="1250" spc="5" dirty="0">
                <a:latin typeface="Symbol"/>
                <a:cs typeface="Symbol"/>
              </a:rPr>
              <a:t></a:t>
            </a:r>
            <a:r>
              <a:rPr sz="1250" spc="25" dirty="0">
                <a:latin typeface="Times New Roman"/>
                <a:cs typeface="Times New Roman"/>
              </a:rPr>
              <a:t> </a:t>
            </a:r>
            <a:r>
              <a:rPr sz="1250" spc="20" dirty="0">
                <a:latin typeface="Times New Roman"/>
                <a:cs typeface="Times New Roman"/>
              </a:rPr>
              <a:t>0.2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154172" y="8556724"/>
            <a:ext cx="361950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i="1" spc="10" dirty="0">
                <a:latin typeface="Times New Roman"/>
                <a:cs typeface="Times New Roman"/>
              </a:rPr>
              <a:t>T </a:t>
            </a:r>
            <a:r>
              <a:rPr sz="1250" i="1" spc="5" dirty="0">
                <a:latin typeface="Times New Roman"/>
                <a:cs typeface="Times New Roman"/>
              </a:rPr>
              <a:t>-</a:t>
            </a:r>
            <a:r>
              <a:rPr sz="1250" i="1" spc="-235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032251" y="8331172"/>
            <a:ext cx="605790" cy="2190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50" i="1" dirty="0">
                <a:latin typeface="Times New Roman"/>
                <a:cs typeface="Times New Roman"/>
              </a:rPr>
              <a:t>T(x,</a:t>
            </a:r>
            <a:r>
              <a:rPr sz="1250" i="1" spc="-130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t)</a:t>
            </a:r>
            <a:r>
              <a:rPr sz="1250" i="1" spc="-110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-</a:t>
            </a:r>
            <a:r>
              <a:rPr sz="1250" i="1" spc="-114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23316" y="8426075"/>
            <a:ext cx="5442585" cy="2260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  <a:tabLst>
                <a:tab pos="1574165" algn="l"/>
                <a:tab pos="2280920" algn="l"/>
                <a:tab pos="2997200" algn="l"/>
                <a:tab pos="3826510" algn="l"/>
                <a:tab pos="4807585" algn="l"/>
              </a:tabLst>
            </a:pPr>
            <a:r>
              <a:rPr sz="1250" i="1" spc="5" dirty="0">
                <a:latin typeface="Times New Roman"/>
                <a:cs typeface="Times New Roman"/>
              </a:rPr>
              <a:t>Plane</a:t>
            </a:r>
            <a:r>
              <a:rPr sz="1250" i="1" spc="110" dirty="0">
                <a:latin typeface="Times New Roman"/>
                <a:cs typeface="Times New Roman"/>
              </a:rPr>
              <a:t> </a:t>
            </a:r>
            <a:r>
              <a:rPr sz="1250" i="1" spc="-5" dirty="0">
                <a:latin typeface="Times New Roman"/>
                <a:cs typeface="Times New Roman"/>
              </a:rPr>
              <a:t>wall</a:t>
            </a:r>
            <a:r>
              <a:rPr sz="1250" i="1" spc="229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:	</a:t>
            </a:r>
            <a:r>
              <a:rPr sz="1300" i="1" spc="-640" dirty="0">
                <a:latin typeface="Verdana"/>
                <a:cs typeface="Verdana"/>
              </a:rPr>
              <a:t></a:t>
            </a:r>
            <a:r>
              <a:rPr sz="1300" i="1" spc="-85" dirty="0">
                <a:latin typeface="Verdana"/>
                <a:cs typeface="Verdana"/>
              </a:rPr>
              <a:t> </a:t>
            </a:r>
            <a:r>
              <a:rPr sz="1250" spc="5" dirty="0">
                <a:latin typeface="Times New Roman"/>
                <a:cs typeface="Times New Roman"/>
              </a:rPr>
              <a:t>(</a:t>
            </a:r>
            <a:r>
              <a:rPr sz="1250" spc="-185" dirty="0">
                <a:latin typeface="Times New Roman"/>
                <a:cs typeface="Times New Roman"/>
              </a:rPr>
              <a:t> </a:t>
            </a:r>
            <a:r>
              <a:rPr sz="1250" i="1" spc="20" dirty="0">
                <a:latin typeface="Times New Roman"/>
                <a:cs typeface="Times New Roman"/>
              </a:rPr>
              <a:t>x</a:t>
            </a:r>
            <a:r>
              <a:rPr sz="1250" spc="20" dirty="0">
                <a:latin typeface="Times New Roman"/>
                <a:cs typeface="Times New Roman"/>
              </a:rPr>
              <a:t>,</a:t>
            </a:r>
            <a:r>
              <a:rPr sz="1250" spc="-130" dirty="0">
                <a:latin typeface="Times New Roman"/>
                <a:cs typeface="Times New Roman"/>
              </a:rPr>
              <a:t> </a:t>
            </a:r>
            <a:r>
              <a:rPr sz="1250" i="1" spc="55" dirty="0">
                <a:latin typeface="Times New Roman"/>
                <a:cs typeface="Times New Roman"/>
              </a:rPr>
              <a:t>t</a:t>
            </a:r>
            <a:r>
              <a:rPr sz="1250" spc="55" dirty="0">
                <a:latin typeface="Times New Roman"/>
                <a:cs typeface="Times New Roman"/>
              </a:rPr>
              <a:t>)	</a:t>
            </a:r>
            <a:r>
              <a:rPr sz="1250" spc="5" dirty="0">
                <a:latin typeface="Symbol"/>
                <a:cs typeface="Symbol"/>
              </a:rPr>
              <a:t></a:t>
            </a:r>
            <a:r>
              <a:rPr sz="1875" u="sng" spc="7" baseline="22222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</a:t>
            </a:r>
            <a:r>
              <a:rPr sz="1050" u="sng" spc="37" baseline="39682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</a:t>
            </a:r>
            <a:r>
              <a:rPr sz="1050" spc="37" baseline="39682" dirty="0">
                <a:latin typeface="Times New Roman"/>
                <a:cs typeface="Times New Roman"/>
              </a:rPr>
              <a:t>   </a:t>
            </a:r>
            <a:r>
              <a:rPr sz="1250" spc="5" dirty="0">
                <a:latin typeface="Symbol"/>
                <a:cs typeface="Symbol"/>
              </a:rPr>
              <a:t></a:t>
            </a:r>
            <a:r>
              <a:rPr sz="1250" spc="240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A</a:t>
            </a:r>
            <a:r>
              <a:rPr sz="1250" i="1" spc="23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e	</a:t>
            </a:r>
            <a:r>
              <a:rPr sz="1250" spc="-95" dirty="0">
                <a:latin typeface="Times New Roman"/>
                <a:cs typeface="Times New Roman"/>
              </a:rPr>
              <a:t>cos(</a:t>
            </a:r>
            <a:r>
              <a:rPr sz="1300" i="1" spc="-95" dirty="0">
                <a:latin typeface="Verdana"/>
                <a:cs typeface="Verdana"/>
              </a:rPr>
              <a:t>  </a:t>
            </a:r>
            <a:r>
              <a:rPr sz="1250" i="1" spc="5" dirty="0">
                <a:latin typeface="Times New Roman"/>
                <a:cs typeface="Times New Roman"/>
              </a:rPr>
              <a:t>x</a:t>
            </a:r>
            <a:r>
              <a:rPr sz="1250" i="1" spc="-185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Times New Roman"/>
                <a:cs typeface="Times New Roman"/>
              </a:rPr>
              <a:t>/</a:t>
            </a:r>
            <a:r>
              <a:rPr sz="1250" spc="10" dirty="0">
                <a:latin typeface="Times New Roman"/>
                <a:cs typeface="Times New Roman"/>
              </a:rPr>
              <a:t> </a:t>
            </a:r>
            <a:r>
              <a:rPr sz="1250" i="1" spc="25" dirty="0">
                <a:latin typeface="Times New Roman"/>
                <a:cs typeface="Times New Roman"/>
              </a:rPr>
              <a:t>L</a:t>
            </a:r>
            <a:r>
              <a:rPr sz="1250" spc="25" dirty="0">
                <a:latin typeface="Times New Roman"/>
                <a:cs typeface="Times New Roman"/>
              </a:rPr>
              <a:t>),	</a:t>
            </a:r>
            <a:r>
              <a:rPr sz="1300" i="1" spc="-745" dirty="0">
                <a:latin typeface="Verdana"/>
                <a:cs typeface="Verdana"/>
              </a:rPr>
              <a:t></a:t>
            </a:r>
            <a:r>
              <a:rPr sz="1300" i="1" spc="55" dirty="0">
                <a:latin typeface="Verdana"/>
                <a:cs typeface="Verdana"/>
              </a:rPr>
              <a:t> </a:t>
            </a:r>
            <a:r>
              <a:rPr sz="1250" spc="5" dirty="0">
                <a:latin typeface="Symbol"/>
                <a:cs typeface="Symbol"/>
              </a:rPr>
              <a:t></a:t>
            </a:r>
            <a:r>
              <a:rPr sz="1250" spc="45" dirty="0">
                <a:latin typeface="Times New Roman"/>
                <a:cs typeface="Times New Roman"/>
              </a:rPr>
              <a:t> </a:t>
            </a:r>
            <a:r>
              <a:rPr sz="1250" spc="30" dirty="0">
                <a:latin typeface="Times New Roman"/>
                <a:cs typeface="Times New Roman"/>
              </a:rPr>
              <a:t>0.2</a:t>
            </a:r>
            <a:r>
              <a:rPr sz="1250" spc="30" dirty="0">
                <a:latin typeface="Symbol"/>
                <a:cs typeface="Symbol"/>
              </a:rPr>
              <a:t>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92836" y="9775443"/>
            <a:ext cx="41071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imes New Roman"/>
                <a:cs typeface="Times New Roman"/>
              </a:rPr>
              <a:t>where </a:t>
            </a:r>
            <a:r>
              <a:rPr sz="1200" spc="-5" dirty="0">
                <a:latin typeface="Times New Roman"/>
                <a:cs typeface="Times New Roman"/>
              </a:rPr>
              <a:t>the constants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1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λ</a:t>
            </a:r>
            <a:r>
              <a:rPr sz="1200" b="1" i="1" spc="-7" baseline="-10416" dirty="0">
                <a:latin typeface="Times New Roman"/>
                <a:cs typeface="Times New Roman"/>
              </a:rPr>
              <a:t>1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15" dirty="0">
                <a:latin typeface="Times New Roman"/>
                <a:cs typeface="Times New Roman"/>
              </a:rPr>
              <a:t>functions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i="1" spc="-10" dirty="0">
                <a:latin typeface="Times New Roman"/>
                <a:cs typeface="Times New Roman"/>
              </a:rPr>
              <a:t>Bi </a:t>
            </a:r>
            <a:r>
              <a:rPr sz="1200" spc="-20" dirty="0">
                <a:latin typeface="Times New Roman"/>
                <a:cs typeface="Times New Roman"/>
              </a:rPr>
              <a:t>number</a:t>
            </a:r>
            <a:r>
              <a:rPr sz="1200" spc="45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only.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0936" y="4051808"/>
            <a:ext cx="6297168" cy="58033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0936" y="778255"/>
            <a:ext cx="6285230" cy="3063240"/>
          </a:xfrm>
          <a:custGeom>
            <a:avLst/>
            <a:gdLst/>
            <a:ahLst/>
            <a:cxnLst/>
            <a:rect l="l" t="t" r="r" b="b"/>
            <a:pathLst>
              <a:path w="6285230" h="3063240">
                <a:moveTo>
                  <a:pt x="0" y="3063240"/>
                </a:moveTo>
                <a:lnTo>
                  <a:pt x="6284975" y="3063240"/>
                </a:lnTo>
                <a:lnTo>
                  <a:pt x="6284975" y="0"/>
                </a:lnTo>
                <a:lnTo>
                  <a:pt x="0" y="0"/>
                </a:lnTo>
                <a:lnTo>
                  <a:pt x="0" y="3063240"/>
                </a:lnTo>
                <a:close/>
              </a:path>
            </a:pathLst>
          </a:custGeom>
          <a:solidFill>
            <a:srgbClr val="FCFA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92836" y="380649"/>
            <a:ext cx="6381115" cy="199580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38100" algn="just">
              <a:lnSpc>
                <a:spcPct val="100000"/>
              </a:lnSpc>
              <a:spcBef>
                <a:spcPts val="745"/>
              </a:spcBef>
              <a:tabLst>
                <a:tab pos="4289425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2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Four	Transient </a:t>
            </a:r>
            <a:r>
              <a:rPr sz="1400" b="1" i="1" spc="-5" dirty="0">
                <a:latin typeface="Times New Roman"/>
                <a:cs typeface="Times New Roman"/>
              </a:rPr>
              <a:t>Heat Conduction</a:t>
            </a:r>
            <a:endParaRPr sz="1400">
              <a:latin typeface="Times New Roman"/>
              <a:cs typeface="Times New Roman"/>
            </a:endParaRPr>
          </a:p>
          <a:p>
            <a:pPr marL="38100" algn="just">
              <a:lnSpc>
                <a:spcPts val="1515"/>
              </a:lnSpc>
              <a:spcBef>
                <a:spcPts val="605"/>
              </a:spcBef>
            </a:pPr>
            <a:r>
              <a:rPr sz="1300" b="1" i="1" dirty="0">
                <a:latin typeface="Times New Roman"/>
                <a:cs typeface="Times New Roman"/>
              </a:rPr>
              <a:t>4.3.1.1- </a:t>
            </a:r>
            <a:r>
              <a:rPr sz="1300" b="1" i="1" spc="-5" dirty="0">
                <a:latin typeface="Times New Roman"/>
                <a:cs typeface="Times New Roman"/>
              </a:rPr>
              <a:t>Tables method for </a:t>
            </a:r>
            <a:r>
              <a:rPr sz="1300" b="1" i="1" spc="-10" dirty="0">
                <a:latin typeface="Times New Roman"/>
                <a:cs typeface="Times New Roman"/>
              </a:rPr>
              <a:t>solution </a:t>
            </a:r>
            <a:r>
              <a:rPr sz="1300" b="1" i="1" spc="-5" dirty="0">
                <a:latin typeface="Times New Roman"/>
                <a:cs typeface="Times New Roman"/>
              </a:rPr>
              <a:t>of one-dimensional transient </a:t>
            </a:r>
            <a:r>
              <a:rPr sz="1300" b="1" i="1" spc="-10" dirty="0">
                <a:latin typeface="Times New Roman"/>
                <a:cs typeface="Times New Roman"/>
              </a:rPr>
              <a:t>heat </a:t>
            </a:r>
            <a:r>
              <a:rPr sz="1300" b="1" i="1" spc="-5" dirty="0">
                <a:latin typeface="Times New Roman"/>
                <a:cs typeface="Times New Roman"/>
              </a:rPr>
              <a:t>conduction</a:t>
            </a:r>
            <a:r>
              <a:rPr sz="1300" b="1" i="1" spc="215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problems</a:t>
            </a:r>
            <a:endParaRPr sz="1300">
              <a:latin typeface="Times New Roman"/>
              <a:cs typeface="Times New Roman"/>
            </a:endParaRPr>
          </a:p>
          <a:p>
            <a:pPr marL="38100" marR="43180" indent="197485" algn="just">
              <a:lnSpc>
                <a:spcPct val="95800"/>
              </a:lnSpc>
              <a:spcBef>
                <a:spcPts val="15"/>
              </a:spcBef>
            </a:pP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values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constants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1</a:t>
            </a:r>
            <a:r>
              <a:rPr sz="1200" b="1" i="1" spc="270" baseline="-10416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λ</a:t>
            </a:r>
            <a:r>
              <a:rPr sz="1200" b="1" i="1" spc="-7" baseline="-10416" dirty="0">
                <a:latin typeface="Times New Roman"/>
                <a:cs typeface="Times New Roman"/>
              </a:rPr>
              <a:t>1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15" dirty="0">
                <a:latin typeface="Times New Roman"/>
                <a:cs typeface="Times New Roman"/>
              </a:rPr>
              <a:t>listed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Table(4.1) </a:t>
            </a:r>
            <a:r>
              <a:rPr sz="1200" spc="-15" dirty="0">
                <a:latin typeface="Times New Roman"/>
                <a:cs typeface="Times New Roman"/>
              </a:rPr>
              <a:t>against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b="1" i="1" spc="-10" dirty="0">
                <a:latin typeface="Times New Roman"/>
                <a:cs typeface="Times New Roman"/>
              </a:rPr>
              <a:t>Bi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20" dirty="0">
                <a:latin typeface="Times New Roman"/>
                <a:cs typeface="Times New Roman"/>
              </a:rPr>
              <a:t>all </a:t>
            </a:r>
            <a:r>
              <a:rPr sz="1200" spc="-5" dirty="0">
                <a:latin typeface="Times New Roman"/>
                <a:cs typeface="Times New Roman"/>
              </a:rPr>
              <a:t>three  </a:t>
            </a:r>
            <a:r>
              <a:rPr sz="1200" spc="-10" dirty="0">
                <a:latin typeface="Times New Roman"/>
                <a:cs typeface="Times New Roman"/>
              </a:rPr>
              <a:t>geometries. </a:t>
            </a:r>
            <a:r>
              <a:rPr sz="1200" spc="-25" dirty="0">
                <a:latin typeface="Times New Roman"/>
                <a:cs typeface="Times New Roman"/>
              </a:rPr>
              <a:t>Also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function </a:t>
            </a:r>
            <a:r>
              <a:rPr sz="1200" b="1" i="1" spc="-5" dirty="0">
                <a:latin typeface="Times New Roman"/>
                <a:cs typeface="Times New Roman"/>
              </a:rPr>
              <a:t>J</a:t>
            </a:r>
            <a:r>
              <a:rPr sz="1200" b="1" i="1" spc="-7" baseline="-10416" dirty="0">
                <a:latin typeface="Times New Roman"/>
                <a:cs typeface="Times New Roman"/>
              </a:rPr>
              <a:t>0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dirty="0">
                <a:latin typeface="Times New Roman"/>
                <a:cs typeface="Times New Roman"/>
              </a:rPr>
              <a:t>zeroth-order </a:t>
            </a:r>
            <a:r>
              <a:rPr sz="1200" b="1" spc="-5" dirty="0">
                <a:latin typeface="Times New Roman"/>
                <a:cs typeface="Times New Roman"/>
              </a:rPr>
              <a:t>Bessel function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first </a:t>
            </a:r>
            <a:r>
              <a:rPr sz="1200" spc="-15" dirty="0">
                <a:latin typeface="Times New Roman"/>
                <a:cs typeface="Times New Roman"/>
              </a:rPr>
              <a:t>kind, </a:t>
            </a:r>
            <a:r>
              <a:rPr sz="1200" spc="-5" dirty="0">
                <a:latin typeface="Times New Roman"/>
                <a:cs typeface="Times New Roman"/>
              </a:rPr>
              <a:t>whose </a:t>
            </a:r>
            <a:r>
              <a:rPr sz="1200" spc="-20" dirty="0">
                <a:latin typeface="Times New Roman"/>
                <a:cs typeface="Times New Roman"/>
              </a:rPr>
              <a:t>value </a:t>
            </a:r>
            <a:r>
              <a:rPr sz="1200" spc="-5" dirty="0">
                <a:latin typeface="Times New Roman"/>
                <a:cs typeface="Times New Roman"/>
              </a:rPr>
              <a:t>can  </a:t>
            </a:r>
            <a:r>
              <a:rPr sz="1200" spc="-15" dirty="0">
                <a:latin typeface="Times New Roman"/>
                <a:cs typeface="Times New Roman"/>
              </a:rPr>
              <a:t>be determined </a:t>
            </a:r>
            <a:r>
              <a:rPr sz="1200" spc="-5" dirty="0">
                <a:latin typeface="Times New Roman"/>
                <a:cs typeface="Times New Roman"/>
              </a:rPr>
              <a:t>from</a:t>
            </a:r>
            <a:r>
              <a:rPr sz="1200" spc="1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Table(4.2).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marL="38100" marR="45085">
              <a:lnSpc>
                <a:spcPts val="139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Times New Roman"/>
                <a:cs typeface="Times New Roman"/>
              </a:rPr>
              <a:t>If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Bi </a:t>
            </a:r>
            <a:r>
              <a:rPr sz="1200" spc="-20" dirty="0">
                <a:latin typeface="Times New Roman"/>
                <a:cs typeface="Times New Roman"/>
              </a:rPr>
              <a:t>number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10" dirty="0">
                <a:latin typeface="Times New Roman"/>
                <a:cs typeface="Times New Roman"/>
              </a:rPr>
              <a:t>known,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above relations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5" dirty="0">
                <a:latin typeface="Times New Roman"/>
                <a:cs typeface="Times New Roman"/>
              </a:rPr>
              <a:t>used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temperature  </a:t>
            </a:r>
            <a:r>
              <a:rPr sz="1200" spc="-15" dirty="0">
                <a:latin typeface="Times New Roman"/>
                <a:cs typeface="Times New Roman"/>
              </a:rPr>
              <a:t>anywhere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5" dirty="0">
                <a:latin typeface="Times New Roman"/>
                <a:cs typeface="Times New Roman"/>
              </a:rPr>
              <a:t>medium. </a:t>
            </a:r>
            <a:r>
              <a:rPr sz="1200" spc="-10" dirty="0">
                <a:latin typeface="Times New Roman"/>
                <a:cs typeface="Times New Roman"/>
              </a:rPr>
              <a:t>The determination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spc="-5" dirty="0">
                <a:latin typeface="Times New Roman"/>
                <a:cs typeface="Times New Roman"/>
              </a:rPr>
              <a:t>the constants </a:t>
            </a:r>
            <a:r>
              <a:rPr sz="1200" b="1" i="1" spc="-10" dirty="0">
                <a:latin typeface="Times New Roman"/>
                <a:cs typeface="Times New Roman"/>
              </a:rPr>
              <a:t>A</a:t>
            </a:r>
            <a:r>
              <a:rPr sz="1200" b="1" i="1" spc="-15" baseline="-10416" dirty="0">
                <a:latin typeface="Times New Roman"/>
                <a:cs typeface="Times New Roman"/>
              </a:rPr>
              <a:t>1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b="1" i="1" spc="-5" dirty="0">
                <a:latin typeface="Times New Roman"/>
                <a:cs typeface="Times New Roman"/>
              </a:rPr>
              <a:t>λ</a:t>
            </a:r>
            <a:r>
              <a:rPr sz="1200" b="1" i="1" spc="-7" baseline="-10416" dirty="0">
                <a:latin typeface="Times New Roman"/>
                <a:cs typeface="Times New Roman"/>
              </a:rPr>
              <a:t>1 </a:t>
            </a:r>
            <a:r>
              <a:rPr sz="1200" spc="-20" dirty="0">
                <a:latin typeface="Times New Roman"/>
                <a:cs typeface="Times New Roman"/>
              </a:rPr>
              <a:t>usually </a:t>
            </a:r>
            <a:r>
              <a:rPr sz="1200" spc="-10" dirty="0">
                <a:latin typeface="Times New Roman"/>
                <a:cs typeface="Times New Roman"/>
              </a:rPr>
              <a:t>requires</a:t>
            </a:r>
            <a:r>
              <a:rPr sz="1200" spc="5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interpolation.</a:t>
            </a:r>
            <a:endParaRPr sz="1200">
              <a:latin typeface="Times New Roman"/>
              <a:cs typeface="Times New Roman"/>
            </a:endParaRPr>
          </a:p>
          <a:p>
            <a:pPr marL="38100">
              <a:lnSpc>
                <a:spcPts val="1310"/>
              </a:lnSpc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We </a:t>
            </a:r>
            <a:r>
              <a:rPr sz="1200" spc="-5" dirty="0">
                <a:latin typeface="Times New Roman"/>
                <a:cs typeface="Times New Roman"/>
              </a:rPr>
              <a:t>know that </a:t>
            </a:r>
            <a:r>
              <a:rPr sz="1200" b="1" spc="-5" dirty="0">
                <a:latin typeface="Times New Roman"/>
                <a:cs typeface="Times New Roman"/>
              </a:rPr>
              <a:t>cos</a:t>
            </a:r>
            <a:r>
              <a:rPr sz="1200" b="1" i="1" spc="-5" dirty="0">
                <a:latin typeface="Times New Roman"/>
                <a:cs typeface="Times New Roman"/>
              </a:rPr>
              <a:t>(0) = </a:t>
            </a:r>
            <a:r>
              <a:rPr sz="1200" b="1" i="1" dirty="0">
                <a:latin typeface="Times New Roman"/>
                <a:cs typeface="Times New Roman"/>
              </a:rPr>
              <a:t>J</a:t>
            </a:r>
            <a:r>
              <a:rPr sz="1200" b="1" i="1" baseline="-10416" dirty="0">
                <a:latin typeface="Times New Roman"/>
                <a:cs typeface="Times New Roman"/>
              </a:rPr>
              <a:t>0</a:t>
            </a:r>
            <a:r>
              <a:rPr sz="1200" b="1" i="1" dirty="0">
                <a:latin typeface="Times New Roman"/>
                <a:cs typeface="Times New Roman"/>
              </a:rPr>
              <a:t>(0) </a:t>
            </a:r>
            <a:r>
              <a:rPr sz="1200" b="1" i="1" spc="-5" dirty="0">
                <a:latin typeface="Times New Roman"/>
                <a:cs typeface="Times New Roman"/>
              </a:rPr>
              <a:t>= 1</a:t>
            </a:r>
            <a:r>
              <a:rPr sz="1200" b="1" i="1" spc="-165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40" dirty="0">
                <a:latin typeface="Times New Roman"/>
                <a:cs typeface="Times New Roman"/>
              </a:rPr>
              <a:t>limit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spc="-5" dirty="0">
                <a:latin typeface="Times New Roman"/>
                <a:cs typeface="Times New Roman"/>
              </a:rPr>
              <a:t>(sin </a:t>
            </a:r>
            <a:r>
              <a:rPr sz="1200" b="1" i="1" dirty="0">
                <a:latin typeface="Times New Roman"/>
                <a:cs typeface="Times New Roman"/>
              </a:rPr>
              <a:t>x</a:t>
            </a:r>
            <a:r>
              <a:rPr sz="1200" b="1" dirty="0">
                <a:latin typeface="Times New Roman"/>
                <a:cs typeface="Times New Roman"/>
              </a:rPr>
              <a:t>)/</a:t>
            </a:r>
            <a:r>
              <a:rPr sz="1200" b="1" i="1" dirty="0">
                <a:latin typeface="Times New Roman"/>
                <a:cs typeface="Times New Roman"/>
              </a:rPr>
              <a:t>x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-20" dirty="0">
                <a:latin typeface="Times New Roman"/>
                <a:cs typeface="Times New Roman"/>
              </a:rPr>
              <a:t>also </a:t>
            </a:r>
            <a:r>
              <a:rPr sz="1200" spc="-10" dirty="0">
                <a:latin typeface="Times New Roman"/>
                <a:cs typeface="Times New Roman"/>
              </a:rPr>
              <a:t>equals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b="1" i="1" spc="-5" dirty="0">
                <a:latin typeface="Times New Roman"/>
                <a:cs typeface="Times New Roman"/>
              </a:rPr>
              <a:t>1</a:t>
            </a:r>
            <a:r>
              <a:rPr sz="1200" spc="-5" dirty="0">
                <a:latin typeface="Times New Roman"/>
                <a:cs typeface="Times New Roman"/>
              </a:rPr>
              <a:t>, </a:t>
            </a:r>
            <a:r>
              <a:rPr sz="1200" dirty="0">
                <a:latin typeface="Times New Roman"/>
                <a:cs typeface="Times New Roman"/>
              </a:rPr>
              <a:t>so,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previous</a:t>
            </a:r>
            <a:endParaRPr sz="1200">
              <a:latin typeface="Times New Roman"/>
              <a:cs typeface="Times New Roman"/>
            </a:endParaRPr>
          </a:p>
          <a:p>
            <a:pPr marL="38100">
              <a:lnSpc>
                <a:spcPts val="1415"/>
              </a:lnSpc>
            </a:pPr>
            <a:r>
              <a:rPr sz="1200" spc="-10" dirty="0">
                <a:latin typeface="Times New Roman"/>
                <a:cs typeface="Times New Roman"/>
              </a:rPr>
              <a:t>relations </a:t>
            </a:r>
            <a:r>
              <a:rPr sz="1200" spc="-5" dirty="0">
                <a:latin typeface="Times New Roman"/>
                <a:cs typeface="Times New Roman"/>
              </a:rPr>
              <a:t>can </a:t>
            </a:r>
            <a:r>
              <a:rPr sz="1200" spc="-15" dirty="0">
                <a:latin typeface="Times New Roman"/>
                <a:cs typeface="Times New Roman"/>
              </a:rPr>
              <a:t>be </a:t>
            </a:r>
            <a:r>
              <a:rPr sz="1200" spc="-30" dirty="0">
                <a:latin typeface="Times New Roman"/>
                <a:cs typeface="Times New Roman"/>
              </a:rPr>
              <a:t>simplified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5" dirty="0">
                <a:latin typeface="Times New Roman"/>
                <a:cs typeface="Times New Roman"/>
              </a:rPr>
              <a:t>next </a:t>
            </a:r>
            <a:r>
              <a:rPr sz="1200" spc="-5" dirty="0">
                <a:latin typeface="Times New Roman"/>
                <a:cs typeface="Times New Roman"/>
              </a:rPr>
              <a:t>ones at the center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20" dirty="0">
                <a:latin typeface="Times New Roman"/>
                <a:cs typeface="Times New Roman"/>
              </a:rPr>
              <a:t>plane </a:t>
            </a:r>
            <a:r>
              <a:rPr sz="1200" spc="-25" dirty="0">
                <a:latin typeface="Times New Roman"/>
                <a:cs typeface="Times New Roman"/>
              </a:rPr>
              <a:t>wall, </a:t>
            </a:r>
            <a:r>
              <a:rPr sz="1200" spc="-20" dirty="0">
                <a:latin typeface="Times New Roman"/>
                <a:cs typeface="Times New Roman"/>
              </a:rPr>
              <a:t>cylinder, </a:t>
            </a:r>
            <a:r>
              <a:rPr sz="1200" spc="5" dirty="0">
                <a:latin typeface="Times New Roman"/>
                <a:cs typeface="Times New Roman"/>
              </a:rPr>
              <a:t>or </a:t>
            </a:r>
            <a:r>
              <a:rPr sz="1200" spc="-10" dirty="0">
                <a:latin typeface="Times New Roman"/>
                <a:cs typeface="Times New Roman"/>
              </a:rPr>
              <a:t>sphere </a:t>
            </a:r>
            <a:r>
              <a:rPr sz="1200" spc="-5" dirty="0">
                <a:latin typeface="Times New Roman"/>
                <a:cs typeface="Times New Roman"/>
              </a:rPr>
              <a:t>as </a:t>
            </a:r>
            <a:r>
              <a:rPr sz="1200" spc="-15" dirty="0">
                <a:latin typeface="Times New Roman"/>
                <a:cs typeface="Times New Roman"/>
              </a:rPr>
              <a:t>follow;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79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410200" y="3460015"/>
            <a:ext cx="46355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500" spc="10" dirty="0">
                <a:latin typeface="Times New Roman"/>
                <a:cs typeface="Times New Roman"/>
              </a:rPr>
              <a:t>1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88864" y="2917472"/>
            <a:ext cx="52705" cy="176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5715">
              <a:lnSpc>
                <a:spcPts val="575"/>
              </a:lnSpc>
              <a:spcBef>
                <a:spcPts val="125"/>
              </a:spcBef>
            </a:pPr>
            <a:r>
              <a:rPr sz="500" spc="10" dirty="0">
                <a:latin typeface="Times New Roman"/>
                <a:cs typeface="Times New Roman"/>
              </a:rPr>
              <a:t>2</a:t>
            </a:r>
            <a:endParaRPr sz="500">
              <a:latin typeface="Times New Roman"/>
              <a:cs typeface="Times New Roman"/>
            </a:endParaRPr>
          </a:p>
          <a:p>
            <a:pPr>
              <a:lnSpc>
                <a:spcPts val="575"/>
              </a:lnSpc>
            </a:pPr>
            <a:r>
              <a:rPr sz="500" spc="10" dirty="0">
                <a:latin typeface="Times New Roman"/>
                <a:cs typeface="Times New Roman"/>
              </a:rPr>
              <a:t>1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13832" y="2448080"/>
            <a:ext cx="46355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500" spc="10" dirty="0">
                <a:latin typeface="Times New Roman"/>
                <a:cs typeface="Times New Roman"/>
              </a:rPr>
              <a:t>2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07735" y="2518184"/>
            <a:ext cx="46355" cy="106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500" spc="10" dirty="0">
                <a:latin typeface="Times New Roman"/>
                <a:cs typeface="Times New Roman"/>
              </a:rPr>
              <a:t>1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17591" y="3539885"/>
            <a:ext cx="5969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700" spc="15" dirty="0">
                <a:latin typeface="Times New Roman"/>
                <a:cs typeface="Times New Roman"/>
              </a:rPr>
              <a:t>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96255" y="3067444"/>
            <a:ext cx="5969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700" spc="15" dirty="0">
                <a:latin typeface="Times New Roman"/>
                <a:cs typeface="Times New Roman"/>
              </a:rPr>
              <a:t>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12079" y="2595004"/>
            <a:ext cx="5969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700" spc="15" dirty="0">
                <a:latin typeface="Times New Roman"/>
                <a:cs typeface="Times New Roman"/>
              </a:rPr>
              <a:t>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56376" y="2960792"/>
            <a:ext cx="612140" cy="218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250" spc="15" dirty="0">
                <a:latin typeface="MT Extra"/>
                <a:cs typeface="MT Extra"/>
              </a:rPr>
              <a:t></a:t>
            </a:r>
            <a:r>
              <a:rPr sz="1250" spc="-200" dirty="0">
                <a:latin typeface="Times New Roman"/>
                <a:cs typeface="Times New Roman"/>
              </a:rPr>
              <a:t> </a:t>
            </a:r>
            <a:r>
              <a:rPr sz="1250" spc="40" dirty="0">
                <a:latin typeface="Times New Roman"/>
                <a:cs typeface="Times New Roman"/>
              </a:rPr>
              <a:t>(4.10)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16296" y="3296073"/>
            <a:ext cx="318135" cy="218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  <a:tabLst>
                <a:tab pos="225425" algn="l"/>
              </a:tabLst>
            </a:pPr>
            <a:r>
              <a:rPr sz="500" spc="10" dirty="0">
                <a:latin typeface="Times New Roman"/>
                <a:cs typeface="Times New Roman"/>
              </a:rPr>
              <a:t>2	</a:t>
            </a:r>
            <a:r>
              <a:rPr sz="1250" spc="5" dirty="0">
                <a:latin typeface="Symbol"/>
                <a:cs typeface="Symbol"/>
              </a:rPr>
              <a:t>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641847" y="3140625"/>
            <a:ext cx="92710" cy="218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250" spc="5" dirty="0">
                <a:latin typeface="Symbol"/>
                <a:cs typeface="Symbol"/>
              </a:rPr>
              <a:t>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41847" y="3451521"/>
            <a:ext cx="92710" cy="3651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ts val="1325"/>
              </a:lnSpc>
              <a:spcBef>
                <a:spcPts val="114"/>
              </a:spcBef>
            </a:pPr>
            <a:r>
              <a:rPr sz="1250" spc="5" dirty="0">
                <a:latin typeface="Symbol"/>
                <a:cs typeface="Symbol"/>
              </a:rPr>
              <a:t></a:t>
            </a:r>
            <a:endParaRPr sz="1250">
              <a:latin typeface="Symbol"/>
              <a:cs typeface="Symbol"/>
            </a:endParaRPr>
          </a:p>
          <a:p>
            <a:pPr>
              <a:lnSpc>
                <a:spcPts val="1325"/>
              </a:lnSpc>
            </a:pPr>
            <a:r>
              <a:rPr sz="1250" spc="5" dirty="0">
                <a:latin typeface="Symbol"/>
                <a:cs typeface="Symbol"/>
              </a:rPr>
              <a:t>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641847" y="2375576"/>
            <a:ext cx="92710" cy="8312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ts val="1360"/>
              </a:lnSpc>
              <a:spcBef>
                <a:spcPts val="114"/>
              </a:spcBef>
            </a:pPr>
            <a:r>
              <a:rPr sz="1250" spc="5" dirty="0">
                <a:latin typeface="Symbol"/>
                <a:cs typeface="Symbol"/>
              </a:rPr>
              <a:t></a:t>
            </a:r>
            <a:endParaRPr sz="1250">
              <a:latin typeface="Symbol"/>
              <a:cs typeface="Symbol"/>
            </a:endParaRPr>
          </a:p>
          <a:p>
            <a:pPr>
              <a:lnSpc>
                <a:spcPts val="1225"/>
              </a:lnSpc>
            </a:pPr>
            <a:r>
              <a:rPr sz="1250" spc="5" dirty="0">
                <a:latin typeface="Symbol"/>
                <a:cs typeface="Symbol"/>
              </a:rPr>
              <a:t></a:t>
            </a:r>
            <a:endParaRPr sz="1250">
              <a:latin typeface="Symbol"/>
              <a:cs typeface="Symbol"/>
            </a:endParaRPr>
          </a:p>
          <a:p>
            <a:pPr>
              <a:lnSpc>
                <a:spcPts val="1210"/>
              </a:lnSpc>
            </a:pPr>
            <a:r>
              <a:rPr sz="1250" spc="5" dirty="0">
                <a:latin typeface="Symbol"/>
                <a:cs typeface="Symbol"/>
              </a:rPr>
              <a:t></a:t>
            </a:r>
            <a:endParaRPr sz="1250">
              <a:latin typeface="Symbol"/>
              <a:cs typeface="Symbol"/>
            </a:endParaRPr>
          </a:p>
          <a:p>
            <a:pPr>
              <a:lnSpc>
                <a:spcPts val="1190"/>
              </a:lnSpc>
            </a:pPr>
            <a:r>
              <a:rPr sz="1250" spc="5" dirty="0">
                <a:latin typeface="Symbol"/>
                <a:cs typeface="Symbol"/>
              </a:rPr>
              <a:t></a:t>
            </a:r>
            <a:endParaRPr sz="1250">
              <a:latin typeface="Symbol"/>
              <a:cs typeface="Symbol"/>
            </a:endParaRPr>
          </a:p>
          <a:p>
            <a:pPr>
              <a:lnSpc>
                <a:spcPts val="1340"/>
              </a:lnSpc>
            </a:pPr>
            <a:r>
              <a:rPr sz="1250" spc="5" dirty="0">
                <a:latin typeface="Symbol"/>
                <a:cs typeface="Symbol"/>
              </a:rPr>
              <a:t>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730496" y="3436253"/>
            <a:ext cx="8001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700" u="sng" spc="2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</a:t>
            </a:r>
            <a:endParaRPr sz="700">
              <a:latin typeface="Symbol"/>
              <a:cs typeface="Symbo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134421" y="3436253"/>
            <a:ext cx="616585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700" u="sng" spc="-17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706111" y="2966861"/>
            <a:ext cx="8001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700" u="sng" spc="2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</a:t>
            </a:r>
            <a:endParaRPr sz="70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112514" y="2966861"/>
            <a:ext cx="614045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700" u="sng" spc="-16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824984" y="2494420"/>
            <a:ext cx="8001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700" u="sng" spc="25" dirty="0">
                <a:uFill>
                  <a:solidFill>
                    <a:srgbClr val="000000"/>
                  </a:solidFill>
                </a:uFill>
                <a:latin typeface="Symbol"/>
                <a:cs typeface="Symbol"/>
              </a:rPr>
              <a:t></a:t>
            </a:r>
            <a:endParaRPr sz="700">
              <a:latin typeface="Symbol"/>
              <a:cs typeface="Symbo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230433" y="2494420"/>
            <a:ext cx="615315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700" u="sng" spc="-18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88279" y="3402462"/>
            <a:ext cx="231140" cy="1422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700" spc="-140" dirty="0">
                <a:latin typeface="Symbol"/>
                <a:cs typeface="Symbol"/>
              </a:rPr>
              <a:t></a:t>
            </a:r>
            <a:r>
              <a:rPr sz="750" i="1" spc="-140" dirty="0">
                <a:latin typeface="Verdana"/>
                <a:cs typeface="Verdana"/>
              </a:rPr>
              <a:t></a:t>
            </a:r>
            <a:r>
              <a:rPr sz="750" i="1" spc="-60" dirty="0">
                <a:latin typeface="Verdana"/>
                <a:cs typeface="Verdana"/>
              </a:rPr>
              <a:t> </a:t>
            </a:r>
            <a:r>
              <a:rPr sz="750" i="1" spc="-430" dirty="0">
                <a:latin typeface="Verdana"/>
                <a:cs typeface="Verdana"/>
              </a:rPr>
              <a:t>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66944" y="2930022"/>
            <a:ext cx="227965" cy="1422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700" spc="-140" dirty="0">
                <a:latin typeface="Symbol"/>
                <a:cs typeface="Symbol"/>
              </a:rPr>
              <a:t></a:t>
            </a:r>
            <a:r>
              <a:rPr sz="750" i="1" spc="-140" dirty="0">
                <a:latin typeface="Verdana"/>
                <a:cs typeface="Verdana"/>
              </a:rPr>
              <a:t></a:t>
            </a:r>
            <a:r>
              <a:rPr sz="750" i="1" spc="-85" dirty="0">
                <a:latin typeface="Verdana"/>
                <a:cs typeface="Verdana"/>
              </a:rPr>
              <a:t> </a:t>
            </a:r>
            <a:r>
              <a:rPr sz="750" i="1" spc="-430" dirty="0">
                <a:latin typeface="Verdana"/>
                <a:cs typeface="Verdana"/>
              </a:rPr>
              <a:t>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85815" y="2460631"/>
            <a:ext cx="227965" cy="1422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sz="700" spc="-140" dirty="0">
                <a:latin typeface="Symbol"/>
                <a:cs typeface="Symbol"/>
              </a:rPr>
              <a:t></a:t>
            </a:r>
            <a:r>
              <a:rPr sz="750" i="1" spc="-140" dirty="0">
                <a:latin typeface="Verdana"/>
                <a:cs typeface="Verdana"/>
              </a:rPr>
              <a:t></a:t>
            </a:r>
            <a:r>
              <a:rPr sz="750" i="1" spc="-85" dirty="0">
                <a:latin typeface="Verdana"/>
                <a:cs typeface="Verdana"/>
              </a:rPr>
              <a:t> </a:t>
            </a:r>
            <a:r>
              <a:rPr sz="750" i="1" spc="-430" dirty="0">
                <a:latin typeface="Verdana"/>
                <a:cs typeface="Verdana"/>
              </a:rPr>
              <a:t>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879847" y="3430185"/>
            <a:ext cx="407670" cy="218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250" spc="5" dirty="0">
                <a:latin typeface="Symbol"/>
                <a:cs typeface="Symbol"/>
              </a:rPr>
              <a:t>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A</a:t>
            </a:r>
            <a:r>
              <a:rPr sz="1250" i="1" spc="3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264152" y="3555152"/>
            <a:ext cx="352425" cy="218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250" i="1" spc="5" dirty="0">
                <a:latin typeface="Times New Roman"/>
                <a:cs typeface="Times New Roman"/>
              </a:rPr>
              <a:t>T -</a:t>
            </a:r>
            <a:r>
              <a:rPr sz="1250" i="1" spc="-19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136135" y="3329601"/>
            <a:ext cx="608330" cy="218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250" i="1" dirty="0">
                <a:latin typeface="Times New Roman"/>
                <a:cs typeface="Times New Roman"/>
              </a:rPr>
              <a:t>T(0,</a:t>
            </a:r>
            <a:r>
              <a:rPr sz="1250" i="1" spc="-10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t)</a:t>
            </a:r>
            <a:r>
              <a:rPr sz="1250" i="1" spc="-90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-</a:t>
            </a:r>
            <a:r>
              <a:rPr sz="1250" i="1" spc="-110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52272" y="3424510"/>
            <a:ext cx="3441700" cy="225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  <a:tabLst>
                <a:tab pos="2669540" algn="l"/>
                <a:tab pos="3340100" algn="l"/>
              </a:tabLst>
            </a:pPr>
            <a:r>
              <a:rPr sz="1250" i="1" spc="5" dirty="0">
                <a:latin typeface="Times New Roman"/>
                <a:cs typeface="Times New Roman"/>
              </a:rPr>
              <a:t>C</a:t>
            </a:r>
            <a:r>
              <a:rPr sz="1250" i="1" spc="15" dirty="0">
                <a:latin typeface="Times New Roman"/>
                <a:cs typeface="Times New Roman"/>
              </a:rPr>
              <a:t>en</a:t>
            </a:r>
            <a:r>
              <a:rPr sz="1250" i="1" spc="5" dirty="0">
                <a:latin typeface="Times New Roman"/>
                <a:cs typeface="Times New Roman"/>
              </a:rPr>
              <a:t>t</a:t>
            </a:r>
            <a:r>
              <a:rPr sz="1250" i="1" spc="15" dirty="0">
                <a:latin typeface="Times New Roman"/>
                <a:cs typeface="Times New Roman"/>
              </a:rPr>
              <a:t>e</a:t>
            </a:r>
            <a:r>
              <a:rPr sz="1250" i="1" spc="5" dirty="0">
                <a:latin typeface="Times New Roman"/>
                <a:cs typeface="Times New Roman"/>
              </a:rPr>
              <a:t>r</a:t>
            </a:r>
            <a:r>
              <a:rPr sz="1250" i="1" dirty="0">
                <a:latin typeface="Times New Roman"/>
                <a:cs typeface="Times New Roman"/>
              </a:rPr>
              <a:t> </a:t>
            </a:r>
            <a:r>
              <a:rPr sz="1250" i="1" spc="-135" dirty="0">
                <a:latin typeface="Times New Roman"/>
                <a:cs typeface="Times New Roman"/>
              </a:rPr>
              <a:t> </a:t>
            </a:r>
            <a:r>
              <a:rPr sz="1250" i="1" spc="15" dirty="0">
                <a:latin typeface="Times New Roman"/>
                <a:cs typeface="Times New Roman"/>
              </a:rPr>
              <a:t>o</a:t>
            </a:r>
            <a:r>
              <a:rPr sz="1250" i="1" dirty="0">
                <a:latin typeface="Times New Roman"/>
                <a:cs typeface="Times New Roman"/>
              </a:rPr>
              <a:t>f </a:t>
            </a:r>
            <a:r>
              <a:rPr sz="1250" i="1" spc="-20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s</a:t>
            </a:r>
            <a:r>
              <a:rPr sz="1250" i="1" spc="15" dirty="0">
                <a:latin typeface="Times New Roman"/>
                <a:cs typeface="Times New Roman"/>
              </a:rPr>
              <a:t>phe</a:t>
            </a:r>
            <a:r>
              <a:rPr sz="1250" i="1" spc="10" dirty="0">
                <a:latin typeface="Times New Roman"/>
                <a:cs typeface="Times New Roman"/>
              </a:rPr>
              <a:t>r</a:t>
            </a:r>
            <a:r>
              <a:rPr sz="1250" i="1" spc="5" dirty="0">
                <a:latin typeface="Times New Roman"/>
                <a:cs typeface="Times New Roman"/>
              </a:rPr>
              <a:t>e</a:t>
            </a:r>
            <a:r>
              <a:rPr sz="1250" i="1" spc="65" dirty="0">
                <a:latin typeface="Times New Roman"/>
                <a:cs typeface="Times New Roman"/>
              </a:rPr>
              <a:t> </a:t>
            </a:r>
            <a:r>
              <a:rPr sz="1250" i="1" spc="-10" dirty="0">
                <a:latin typeface="Times New Roman"/>
                <a:cs typeface="Times New Roman"/>
              </a:rPr>
              <a:t>(</a:t>
            </a:r>
            <a:r>
              <a:rPr sz="1250" i="1" spc="5" dirty="0">
                <a:latin typeface="Times New Roman"/>
                <a:cs typeface="Times New Roman"/>
              </a:rPr>
              <a:t>r</a:t>
            </a:r>
            <a:r>
              <a:rPr sz="1250" i="1" dirty="0">
                <a:latin typeface="Times New Roman"/>
                <a:cs typeface="Times New Roman"/>
              </a:rPr>
              <a:t> </a:t>
            </a:r>
            <a:r>
              <a:rPr sz="1250" i="1" spc="-135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Symbol"/>
                <a:cs typeface="Symbol"/>
              </a:rPr>
              <a:t></a:t>
            </a:r>
            <a:r>
              <a:rPr sz="1250" spc="-75" dirty="0">
                <a:latin typeface="Times New Roman"/>
                <a:cs typeface="Times New Roman"/>
              </a:rPr>
              <a:t> </a:t>
            </a:r>
            <a:r>
              <a:rPr sz="1250" i="1" spc="15" dirty="0">
                <a:latin typeface="Times New Roman"/>
                <a:cs typeface="Times New Roman"/>
              </a:rPr>
              <a:t>0</a:t>
            </a:r>
            <a:r>
              <a:rPr sz="1250" i="1" spc="5" dirty="0">
                <a:latin typeface="Times New Roman"/>
                <a:cs typeface="Times New Roman"/>
              </a:rPr>
              <a:t>)</a:t>
            </a:r>
            <a:r>
              <a:rPr sz="1250" i="1" spc="-1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:</a:t>
            </a:r>
            <a:r>
              <a:rPr sz="1250" i="1" dirty="0">
                <a:latin typeface="Times New Roman"/>
                <a:cs typeface="Times New Roman"/>
              </a:rPr>
              <a:t>	</a:t>
            </a:r>
            <a:r>
              <a:rPr sz="1300" i="1" spc="-645" dirty="0">
                <a:latin typeface="Verdana"/>
                <a:cs typeface="Verdana"/>
              </a:rPr>
              <a:t></a:t>
            </a:r>
            <a:r>
              <a:rPr sz="1300" i="1" spc="-65" dirty="0">
                <a:latin typeface="Verdana"/>
                <a:cs typeface="Verdana"/>
              </a:rPr>
              <a:t> </a:t>
            </a:r>
            <a:r>
              <a:rPr sz="1250" spc="35" dirty="0">
                <a:latin typeface="Times New Roman"/>
                <a:cs typeface="Times New Roman"/>
              </a:rPr>
              <a:t>(</a:t>
            </a:r>
            <a:r>
              <a:rPr sz="1250" spc="40" dirty="0">
                <a:latin typeface="Times New Roman"/>
                <a:cs typeface="Times New Roman"/>
              </a:rPr>
              <a:t>0</a:t>
            </a:r>
            <a:r>
              <a:rPr sz="1250" dirty="0">
                <a:latin typeface="Times New Roman"/>
                <a:cs typeface="Times New Roman"/>
              </a:rPr>
              <a:t>,</a:t>
            </a:r>
            <a:r>
              <a:rPr sz="1250" spc="-150" dirty="0">
                <a:latin typeface="Times New Roman"/>
                <a:cs typeface="Times New Roman"/>
              </a:rPr>
              <a:t> </a:t>
            </a:r>
            <a:r>
              <a:rPr sz="1250" i="1" spc="100" dirty="0">
                <a:latin typeface="Times New Roman"/>
                <a:cs typeface="Times New Roman"/>
              </a:rPr>
              <a:t>t</a:t>
            </a:r>
            <a:r>
              <a:rPr sz="1250" spc="5" dirty="0">
                <a:latin typeface="Times New Roman"/>
                <a:cs typeface="Times New Roman"/>
              </a:rPr>
              <a:t>)</a:t>
            </a:r>
            <a:r>
              <a:rPr sz="1250" dirty="0">
                <a:latin typeface="Times New Roman"/>
                <a:cs typeface="Times New Roman"/>
              </a:rPr>
              <a:t>	</a:t>
            </a:r>
            <a:r>
              <a:rPr sz="1250" spc="5" dirty="0">
                <a:latin typeface="Symbol"/>
                <a:cs typeface="Symbol"/>
              </a:rPr>
              <a:t>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858511" y="2960792"/>
            <a:ext cx="407670" cy="218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250" spc="5" dirty="0">
                <a:latin typeface="Symbol"/>
                <a:cs typeface="Symbol"/>
              </a:rPr>
              <a:t>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A</a:t>
            </a:r>
            <a:r>
              <a:rPr sz="1250" i="1" spc="3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239767" y="3085761"/>
            <a:ext cx="355600" cy="218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250" i="1" spc="5" dirty="0">
                <a:latin typeface="Times New Roman"/>
                <a:cs typeface="Times New Roman"/>
              </a:rPr>
              <a:t>T -</a:t>
            </a:r>
            <a:r>
              <a:rPr sz="1250" i="1" spc="-17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114800" y="2857161"/>
            <a:ext cx="605155" cy="218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250" i="1" dirty="0">
                <a:latin typeface="Times New Roman"/>
                <a:cs typeface="Times New Roman"/>
              </a:rPr>
              <a:t>T(0,</a:t>
            </a:r>
            <a:r>
              <a:rPr sz="1250" i="1" spc="-10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t)</a:t>
            </a:r>
            <a:r>
              <a:rPr sz="1250" i="1" spc="-90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-</a:t>
            </a:r>
            <a:r>
              <a:rPr sz="1250" i="1" spc="-13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52272" y="2955117"/>
            <a:ext cx="3420745" cy="225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  <a:tabLst>
                <a:tab pos="2669540" algn="l"/>
                <a:tab pos="3319145" algn="l"/>
              </a:tabLst>
            </a:pPr>
            <a:r>
              <a:rPr sz="1250" i="1" spc="5" dirty="0">
                <a:latin typeface="Times New Roman"/>
                <a:cs typeface="Times New Roman"/>
              </a:rPr>
              <a:t>C</a:t>
            </a:r>
            <a:r>
              <a:rPr sz="1250" i="1" spc="15" dirty="0">
                <a:latin typeface="Times New Roman"/>
                <a:cs typeface="Times New Roman"/>
              </a:rPr>
              <a:t>en</a:t>
            </a:r>
            <a:r>
              <a:rPr sz="1250" i="1" spc="5" dirty="0">
                <a:latin typeface="Times New Roman"/>
                <a:cs typeface="Times New Roman"/>
              </a:rPr>
              <a:t>t</a:t>
            </a:r>
            <a:r>
              <a:rPr sz="1250" i="1" spc="15" dirty="0">
                <a:latin typeface="Times New Roman"/>
                <a:cs typeface="Times New Roman"/>
              </a:rPr>
              <a:t>e</a:t>
            </a:r>
            <a:r>
              <a:rPr sz="1250" i="1" spc="5" dirty="0">
                <a:latin typeface="Times New Roman"/>
                <a:cs typeface="Times New Roman"/>
              </a:rPr>
              <a:t>r</a:t>
            </a:r>
            <a:r>
              <a:rPr sz="1250" i="1" dirty="0">
                <a:latin typeface="Times New Roman"/>
                <a:cs typeface="Times New Roman"/>
              </a:rPr>
              <a:t> </a:t>
            </a:r>
            <a:r>
              <a:rPr sz="1250" i="1" spc="-135" dirty="0">
                <a:latin typeface="Times New Roman"/>
                <a:cs typeface="Times New Roman"/>
              </a:rPr>
              <a:t> </a:t>
            </a:r>
            <a:r>
              <a:rPr sz="1250" i="1" spc="15" dirty="0">
                <a:latin typeface="Times New Roman"/>
                <a:cs typeface="Times New Roman"/>
              </a:rPr>
              <a:t>o</a:t>
            </a:r>
            <a:r>
              <a:rPr sz="1250" i="1" dirty="0">
                <a:latin typeface="Times New Roman"/>
                <a:cs typeface="Times New Roman"/>
              </a:rPr>
              <a:t>f </a:t>
            </a:r>
            <a:r>
              <a:rPr sz="1250" i="1" spc="-20" dirty="0">
                <a:latin typeface="Times New Roman"/>
                <a:cs typeface="Times New Roman"/>
              </a:rPr>
              <a:t> </a:t>
            </a:r>
            <a:r>
              <a:rPr sz="1250" i="1" spc="15" dirty="0">
                <a:latin typeface="Times New Roman"/>
                <a:cs typeface="Times New Roman"/>
              </a:rPr>
              <a:t>cy</a:t>
            </a:r>
            <a:r>
              <a:rPr sz="1250" i="1" spc="5" dirty="0">
                <a:latin typeface="Times New Roman"/>
                <a:cs typeface="Times New Roman"/>
              </a:rPr>
              <a:t>li</a:t>
            </a:r>
            <a:r>
              <a:rPr sz="1250" i="1" spc="15" dirty="0">
                <a:latin typeface="Times New Roman"/>
                <a:cs typeface="Times New Roman"/>
              </a:rPr>
              <a:t>nde</a:t>
            </a:r>
            <a:r>
              <a:rPr sz="1250" i="1" spc="5" dirty="0">
                <a:latin typeface="Times New Roman"/>
                <a:cs typeface="Times New Roman"/>
              </a:rPr>
              <a:t>r</a:t>
            </a:r>
            <a:r>
              <a:rPr sz="1250" i="1" spc="110" dirty="0">
                <a:latin typeface="Times New Roman"/>
                <a:cs typeface="Times New Roman"/>
              </a:rPr>
              <a:t> </a:t>
            </a:r>
            <a:r>
              <a:rPr sz="1250" i="1" spc="-10" dirty="0">
                <a:latin typeface="Times New Roman"/>
                <a:cs typeface="Times New Roman"/>
              </a:rPr>
              <a:t>(</a:t>
            </a:r>
            <a:r>
              <a:rPr sz="1250" i="1" spc="5" dirty="0">
                <a:latin typeface="Times New Roman"/>
                <a:cs typeface="Times New Roman"/>
              </a:rPr>
              <a:t>r</a:t>
            </a:r>
            <a:r>
              <a:rPr sz="1250" i="1" dirty="0">
                <a:latin typeface="Times New Roman"/>
                <a:cs typeface="Times New Roman"/>
              </a:rPr>
              <a:t> </a:t>
            </a:r>
            <a:r>
              <a:rPr sz="1250" i="1" spc="-135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Symbol"/>
                <a:cs typeface="Symbol"/>
              </a:rPr>
              <a:t></a:t>
            </a:r>
            <a:r>
              <a:rPr sz="1250" spc="-75" dirty="0">
                <a:latin typeface="Times New Roman"/>
                <a:cs typeface="Times New Roman"/>
              </a:rPr>
              <a:t> </a:t>
            </a:r>
            <a:r>
              <a:rPr sz="1250" i="1" spc="15" dirty="0">
                <a:latin typeface="Times New Roman"/>
                <a:cs typeface="Times New Roman"/>
              </a:rPr>
              <a:t>0</a:t>
            </a:r>
            <a:r>
              <a:rPr sz="1250" i="1" spc="5" dirty="0">
                <a:latin typeface="Times New Roman"/>
                <a:cs typeface="Times New Roman"/>
              </a:rPr>
              <a:t>)</a:t>
            </a:r>
            <a:r>
              <a:rPr sz="1250" i="1" spc="-1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:</a:t>
            </a:r>
            <a:r>
              <a:rPr sz="1250" i="1" dirty="0">
                <a:latin typeface="Times New Roman"/>
                <a:cs typeface="Times New Roman"/>
              </a:rPr>
              <a:t>	</a:t>
            </a:r>
            <a:r>
              <a:rPr sz="1300" i="1" spc="-645" dirty="0">
                <a:latin typeface="Verdana"/>
                <a:cs typeface="Verdana"/>
              </a:rPr>
              <a:t></a:t>
            </a:r>
            <a:r>
              <a:rPr sz="1300" i="1" spc="-65" dirty="0">
                <a:latin typeface="Verdana"/>
                <a:cs typeface="Verdana"/>
              </a:rPr>
              <a:t> </a:t>
            </a:r>
            <a:r>
              <a:rPr sz="1250" spc="35" dirty="0">
                <a:latin typeface="Times New Roman"/>
                <a:cs typeface="Times New Roman"/>
              </a:rPr>
              <a:t>(</a:t>
            </a:r>
            <a:r>
              <a:rPr sz="1250" spc="40" dirty="0">
                <a:latin typeface="Times New Roman"/>
                <a:cs typeface="Times New Roman"/>
              </a:rPr>
              <a:t>0</a:t>
            </a:r>
            <a:r>
              <a:rPr sz="1250" dirty="0">
                <a:latin typeface="Times New Roman"/>
                <a:cs typeface="Times New Roman"/>
              </a:rPr>
              <a:t>,</a:t>
            </a:r>
            <a:r>
              <a:rPr sz="1250" spc="-150" dirty="0">
                <a:latin typeface="Times New Roman"/>
                <a:cs typeface="Times New Roman"/>
              </a:rPr>
              <a:t> </a:t>
            </a:r>
            <a:r>
              <a:rPr sz="1250" i="1" spc="100" dirty="0">
                <a:latin typeface="Times New Roman"/>
                <a:cs typeface="Times New Roman"/>
              </a:rPr>
              <a:t>t</a:t>
            </a:r>
            <a:r>
              <a:rPr sz="1250" spc="5" dirty="0">
                <a:latin typeface="Times New Roman"/>
                <a:cs typeface="Times New Roman"/>
              </a:rPr>
              <a:t>)</a:t>
            </a:r>
            <a:r>
              <a:rPr sz="1250" dirty="0">
                <a:latin typeface="Times New Roman"/>
                <a:cs typeface="Times New Roman"/>
              </a:rPr>
              <a:t>	</a:t>
            </a:r>
            <a:r>
              <a:rPr sz="1250" spc="5" dirty="0">
                <a:latin typeface="Symbol"/>
                <a:cs typeface="Symbol"/>
              </a:rPr>
              <a:t>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977384" y="2488352"/>
            <a:ext cx="404495" cy="218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250" spc="5" dirty="0">
                <a:latin typeface="Symbol"/>
                <a:cs typeface="Symbol"/>
              </a:rPr>
              <a:t></a:t>
            </a:r>
            <a:r>
              <a:rPr sz="1250" spc="5" dirty="0">
                <a:latin typeface="Times New Roman"/>
                <a:cs typeface="Times New Roman"/>
              </a:rPr>
              <a:t> </a:t>
            </a:r>
            <a:r>
              <a:rPr sz="1250" i="1" spc="10" dirty="0">
                <a:latin typeface="Times New Roman"/>
                <a:cs typeface="Times New Roman"/>
              </a:rPr>
              <a:t>A </a:t>
            </a:r>
            <a:r>
              <a:rPr sz="1250" i="1" spc="5" dirty="0">
                <a:latin typeface="Times New Roman"/>
                <a:cs typeface="Times New Roman"/>
              </a:rPr>
              <a:t>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358640" y="2613320"/>
            <a:ext cx="352425" cy="218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250" i="1" spc="5" dirty="0">
                <a:latin typeface="Times New Roman"/>
                <a:cs typeface="Times New Roman"/>
              </a:rPr>
              <a:t>T -</a:t>
            </a:r>
            <a:r>
              <a:rPr sz="1250" i="1" spc="-19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230623" y="2387768"/>
            <a:ext cx="608330" cy="218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250" i="1" dirty="0">
                <a:latin typeface="Times New Roman"/>
                <a:cs typeface="Times New Roman"/>
              </a:rPr>
              <a:t>T(0,</a:t>
            </a:r>
            <a:r>
              <a:rPr sz="1250" i="1" spc="-80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t)</a:t>
            </a:r>
            <a:r>
              <a:rPr sz="1250" i="1" spc="-114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-</a:t>
            </a:r>
            <a:r>
              <a:rPr sz="1250" i="1" spc="-110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52272" y="2482677"/>
            <a:ext cx="3539490" cy="2254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  <a:tabLst>
                <a:tab pos="2727325" algn="l"/>
                <a:tab pos="3437890" algn="l"/>
              </a:tabLst>
            </a:pPr>
            <a:r>
              <a:rPr sz="1250" i="1" spc="5" dirty="0">
                <a:latin typeface="Times New Roman"/>
                <a:cs typeface="Times New Roman"/>
              </a:rPr>
              <a:t>C</a:t>
            </a:r>
            <a:r>
              <a:rPr sz="1250" i="1" spc="15" dirty="0">
                <a:latin typeface="Times New Roman"/>
                <a:cs typeface="Times New Roman"/>
              </a:rPr>
              <a:t>en</a:t>
            </a:r>
            <a:r>
              <a:rPr sz="1250" i="1" spc="5" dirty="0">
                <a:latin typeface="Times New Roman"/>
                <a:cs typeface="Times New Roman"/>
              </a:rPr>
              <a:t>t</a:t>
            </a:r>
            <a:r>
              <a:rPr sz="1250" i="1" spc="15" dirty="0">
                <a:latin typeface="Times New Roman"/>
                <a:cs typeface="Times New Roman"/>
              </a:rPr>
              <a:t>e</a:t>
            </a:r>
            <a:r>
              <a:rPr sz="1250" i="1" spc="5" dirty="0">
                <a:latin typeface="Times New Roman"/>
                <a:cs typeface="Times New Roman"/>
              </a:rPr>
              <a:t>r</a:t>
            </a:r>
            <a:r>
              <a:rPr sz="1250" i="1" dirty="0">
                <a:latin typeface="Times New Roman"/>
                <a:cs typeface="Times New Roman"/>
              </a:rPr>
              <a:t> </a:t>
            </a:r>
            <a:r>
              <a:rPr sz="1250" i="1" spc="-135" dirty="0">
                <a:latin typeface="Times New Roman"/>
                <a:cs typeface="Times New Roman"/>
              </a:rPr>
              <a:t> </a:t>
            </a:r>
            <a:r>
              <a:rPr sz="1250" i="1" spc="15" dirty="0">
                <a:latin typeface="Times New Roman"/>
                <a:cs typeface="Times New Roman"/>
              </a:rPr>
              <a:t>o</a:t>
            </a:r>
            <a:r>
              <a:rPr sz="1250" i="1" dirty="0">
                <a:latin typeface="Times New Roman"/>
                <a:cs typeface="Times New Roman"/>
              </a:rPr>
              <a:t>f  </a:t>
            </a:r>
            <a:r>
              <a:rPr sz="1250" i="1" spc="-140" dirty="0">
                <a:latin typeface="Times New Roman"/>
                <a:cs typeface="Times New Roman"/>
              </a:rPr>
              <a:t> </a:t>
            </a:r>
            <a:r>
              <a:rPr sz="1250" i="1" spc="15" dirty="0">
                <a:latin typeface="Times New Roman"/>
                <a:cs typeface="Times New Roman"/>
              </a:rPr>
              <a:t>p</a:t>
            </a:r>
            <a:r>
              <a:rPr sz="1250" i="1" spc="5" dirty="0">
                <a:latin typeface="Times New Roman"/>
                <a:cs typeface="Times New Roman"/>
              </a:rPr>
              <a:t>l</a:t>
            </a:r>
            <a:r>
              <a:rPr sz="1250" i="1" spc="15" dirty="0">
                <a:latin typeface="Times New Roman"/>
                <a:cs typeface="Times New Roman"/>
              </a:rPr>
              <a:t>an</a:t>
            </a:r>
            <a:r>
              <a:rPr sz="1250" i="1" spc="5" dirty="0">
                <a:latin typeface="Times New Roman"/>
                <a:cs typeface="Times New Roman"/>
              </a:rPr>
              <a:t>e</a:t>
            </a:r>
            <a:r>
              <a:rPr sz="1250" i="1" spc="85" dirty="0">
                <a:latin typeface="Times New Roman"/>
                <a:cs typeface="Times New Roman"/>
              </a:rPr>
              <a:t> </a:t>
            </a:r>
            <a:r>
              <a:rPr sz="1250" i="1" spc="-45" dirty="0">
                <a:latin typeface="Times New Roman"/>
                <a:cs typeface="Times New Roman"/>
              </a:rPr>
              <a:t>w</a:t>
            </a:r>
            <a:r>
              <a:rPr sz="1250" i="1" spc="15" dirty="0">
                <a:latin typeface="Times New Roman"/>
                <a:cs typeface="Times New Roman"/>
              </a:rPr>
              <a:t>a</a:t>
            </a:r>
            <a:r>
              <a:rPr sz="1250" i="1" spc="5" dirty="0">
                <a:latin typeface="Times New Roman"/>
                <a:cs typeface="Times New Roman"/>
              </a:rPr>
              <a:t>l</a:t>
            </a:r>
            <a:r>
              <a:rPr sz="1250" i="1" dirty="0">
                <a:latin typeface="Times New Roman"/>
                <a:cs typeface="Times New Roman"/>
              </a:rPr>
              <a:t>l</a:t>
            </a:r>
            <a:r>
              <a:rPr sz="1250" i="1" spc="150" dirty="0">
                <a:latin typeface="Times New Roman"/>
                <a:cs typeface="Times New Roman"/>
              </a:rPr>
              <a:t> </a:t>
            </a:r>
            <a:r>
              <a:rPr sz="1250" i="1" spc="-10" dirty="0">
                <a:latin typeface="Times New Roman"/>
                <a:cs typeface="Times New Roman"/>
              </a:rPr>
              <a:t>(</a:t>
            </a:r>
            <a:r>
              <a:rPr sz="1250" i="1" spc="5" dirty="0">
                <a:latin typeface="Times New Roman"/>
                <a:cs typeface="Times New Roman"/>
              </a:rPr>
              <a:t>x</a:t>
            </a:r>
            <a:r>
              <a:rPr sz="1250" i="1" spc="130" dirty="0">
                <a:latin typeface="Times New Roman"/>
                <a:cs typeface="Times New Roman"/>
              </a:rPr>
              <a:t> </a:t>
            </a:r>
            <a:r>
              <a:rPr sz="1250" spc="5" dirty="0">
                <a:latin typeface="Symbol"/>
                <a:cs typeface="Symbol"/>
              </a:rPr>
              <a:t></a:t>
            </a:r>
            <a:r>
              <a:rPr sz="1250" spc="-75" dirty="0">
                <a:latin typeface="Times New Roman"/>
                <a:cs typeface="Times New Roman"/>
              </a:rPr>
              <a:t> </a:t>
            </a:r>
            <a:r>
              <a:rPr sz="1250" i="1" spc="15" dirty="0">
                <a:latin typeface="Times New Roman"/>
                <a:cs typeface="Times New Roman"/>
              </a:rPr>
              <a:t>0</a:t>
            </a:r>
            <a:r>
              <a:rPr sz="1250" i="1" spc="5" dirty="0">
                <a:latin typeface="Times New Roman"/>
                <a:cs typeface="Times New Roman"/>
              </a:rPr>
              <a:t>)</a:t>
            </a:r>
            <a:r>
              <a:rPr sz="1250" i="1" spc="-15" dirty="0">
                <a:latin typeface="Times New Roman"/>
                <a:cs typeface="Times New Roman"/>
              </a:rPr>
              <a:t> </a:t>
            </a:r>
            <a:r>
              <a:rPr sz="1250" i="1" spc="5" dirty="0">
                <a:latin typeface="Times New Roman"/>
                <a:cs typeface="Times New Roman"/>
              </a:rPr>
              <a:t>:</a:t>
            </a:r>
            <a:r>
              <a:rPr sz="1250" i="1" dirty="0">
                <a:latin typeface="Times New Roman"/>
                <a:cs typeface="Times New Roman"/>
              </a:rPr>
              <a:t>	</a:t>
            </a:r>
            <a:r>
              <a:rPr sz="1300" i="1" spc="-645" dirty="0">
                <a:latin typeface="Verdana"/>
                <a:cs typeface="Verdana"/>
              </a:rPr>
              <a:t></a:t>
            </a:r>
            <a:r>
              <a:rPr sz="1300" i="1" spc="-65" dirty="0">
                <a:latin typeface="Verdana"/>
                <a:cs typeface="Verdana"/>
              </a:rPr>
              <a:t> </a:t>
            </a:r>
            <a:r>
              <a:rPr sz="1250" spc="35" dirty="0">
                <a:latin typeface="Times New Roman"/>
                <a:cs typeface="Times New Roman"/>
              </a:rPr>
              <a:t>(</a:t>
            </a:r>
            <a:r>
              <a:rPr sz="1250" spc="15" dirty="0">
                <a:latin typeface="Times New Roman"/>
                <a:cs typeface="Times New Roman"/>
              </a:rPr>
              <a:t>0</a:t>
            </a:r>
            <a:r>
              <a:rPr sz="1250" dirty="0">
                <a:latin typeface="Times New Roman"/>
                <a:cs typeface="Times New Roman"/>
              </a:rPr>
              <a:t>,</a:t>
            </a:r>
            <a:r>
              <a:rPr sz="1250" spc="-130" dirty="0">
                <a:latin typeface="Times New Roman"/>
                <a:cs typeface="Times New Roman"/>
              </a:rPr>
              <a:t> </a:t>
            </a:r>
            <a:r>
              <a:rPr sz="1250" i="1" spc="100" dirty="0">
                <a:latin typeface="Times New Roman"/>
                <a:cs typeface="Times New Roman"/>
              </a:rPr>
              <a:t>t</a:t>
            </a:r>
            <a:r>
              <a:rPr sz="1250" spc="5" dirty="0">
                <a:latin typeface="Times New Roman"/>
                <a:cs typeface="Times New Roman"/>
              </a:rPr>
              <a:t>)</a:t>
            </a:r>
            <a:r>
              <a:rPr sz="1250" dirty="0">
                <a:latin typeface="Times New Roman"/>
                <a:cs typeface="Times New Roman"/>
              </a:rPr>
              <a:t>	</a:t>
            </a:r>
            <a:r>
              <a:rPr sz="1250" spc="5" dirty="0">
                <a:latin typeface="Symbol"/>
                <a:cs typeface="Symbol"/>
              </a:rPr>
              <a:t></a:t>
            </a:r>
            <a:endParaRPr sz="1250">
              <a:latin typeface="Symbol"/>
              <a:cs typeface="Symbo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349496" y="3664853"/>
            <a:ext cx="33274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  <a:tabLst>
                <a:tab pos="252729" algn="l"/>
              </a:tabLst>
            </a:pPr>
            <a:r>
              <a:rPr sz="700" i="1" spc="10" dirty="0">
                <a:latin typeface="Times New Roman"/>
                <a:cs typeface="Times New Roman"/>
              </a:rPr>
              <a:t>i	</a:t>
            </a:r>
            <a:r>
              <a:rPr sz="700" spc="25" dirty="0">
                <a:latin typeface="Symbol"/>
                <a:cs typeface="Symbol"/>
              </a:rPr>
              <a:t></a:t>
            </a:r>
            <a:endParaRPr sz="700">
              <a:latin typeface="Symbol"/>
              <a:cs typeface="Symbo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788664" y="3539885"/>
            <a:ext cx="145415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700" i="1" spc="10" dirty="0">
                <a:latin typeface="Times New Roman"/>
                <a:cs typeface="Times New Roman"/>
              </a:rPr>
              <a:t>s</a:t>
            </a:r>
            <a:r>
              <a:rPr sz="700" i="1" spc="25" dirty="0">
                <a:latin typeface="Times New Roman"/>
                <a:cs typeface="Times New Roman"/>
              </a:rPr>
              <a:t>p</a:t>
            </a:r>
            <a:r>
              <a:rPr sz="700" i="1" spc="15" dirty="0">
                <a:latin typeface="Times New Roman"/>
                <a:cs typeface="Times New Roman"/>
              </a:rPr>
              <a:t>h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328159" y="3192413"/>
            <a:ext cx="329565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  <a:tabLst>
                <a:tab pos="249554" algn="l"/>
              </a:tabLst>
            </a:pPr>
            <a:r>
              <a:rPr sz="700" i="1" spc="10" dirty="0">
                <a:latin typeface="Times New Roman"/>
                <a:cs typeface="Times New Roman"/>
              </a:rPr>
              <a:t>i	</a:t>
            </a:r>
            <a:r>
              <a:rPr sz="700" spc="25" dirty="0">
                <a:latin typeface="Symbol"/>
                <a:cs typeface="Symbol"/>
              </a:rPr>
              <a:t></a:t>
            </a:r>
            <a:endParaRPr sz="700">
              <a:latin typeface="Symbol"/>
              <a:cs typeface="Symbo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785615" y="3067444"/>
            <a:ext cx="12446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700" i="1" spc="20" dirty="0">
                <a:latin typeface="Times New Roman"/>
                <a:cs typeface="Times New Roman"/>
              </a:rPr>
              <a:t>cy</a:t>
            </a:r>
            <a:r>
              <a:rPr sz="700" i="1" spc="10" dirty="0">
                <a:latin typeface="Times New Roman"/>
                <a:cs typeface="Times New Roman"/>
              </a:rPr>
              <a:t>l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443984" y="2719973"/>
            <a:ext cx="332740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  <a:tabLst>
                <a:tab pos="252729" algn="l"/>
              </a:tabLst>
            </a:pPr>
            <a:r>
              <a:rPr sz="700" i="1" spc="10" dirty="0">
                <a:latin typeface="Times New Roman"/>
                <a:cs typeface="Times New Roman"/>
              </a:rPr>
              <a:t>i	</a:t>
            </a:r>
            <a:r>
              <a:rPr sz="700" spc="25" dirty="0">
                <a:latin typeface="Symbol"/>
                <a:cs typeface="Symbol"/>
              </a:rPr>
              <a:t></a:t>
            </a:r>
            <a:endParaRPr sz="700">
              <a:latin typeface="Symbol"/>
              <a:cs typeface="Symbo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846576" y="2595004"/>
            <a:ext cx="173355" cy="138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700" i="1" spc="-15" dirty="0">
                <a:latin typeface="Times New Roman"/>
                <a:cs typeface="Times New Roman"/>
              </a:rPr>
              <a:t>w</a:t>
            </a:r>
            <a:r>
              <a:rPr sz="700" i="1" spc="25" dirty="0">
                <a:latin typeface="Times New Roman"/>
                <a:cs typeface="Times New Roman"/>
              </a:rPr>
              <a:t>al</a:t>
            </a:r>
            <a:r>
              <a:rPr sz="700" i="1" spc="10" dirty="0">
                <a:latin typeface="Times New Roman"/>
                <a:cs typeface="Times New Roman"/>
              </a:rPr>
              <a:t>l</a:t>
            </a:r>
            <a:endParaRPr sz="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5904" y="339343"/>
            <a:ext cx="6291072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904" y="339343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1895" y="415544"/>
            <a:ext cx="6291072" cy="228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1895" y="415544"/>
            <a:ext cx="6291580" cy="228600"/>
          </a:xfrm>
          <a:custGeom>
            <a:avLst/>
            <a:gdLst/>
            <a:ahLst/>
            <a:cxnLst/>
            <a:rect l="l" t="t" r="r" b="b"/>
            <a:pathLst>
              <a:path w="6291580" h="228600">
                <a:moveTo>
                  <a:pt x="0" y="228600"/>
                </a:moveTo>
                <a:lnTo>
                  <a:pt x="6291072" y="228600"/>
                </a:lnTo>
                <a:lnTo>
                  <a:pt x="6291072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936" y="491744"/>
            <a:ext cx="6288405" cy="228600"/>
          </a:xfrm>
          <a:custGeom>
            <a:avLst/>
            <a:gdLst/>
            <a:ahLst/>
            <a:cxnLst/>
            <a:rect l="l" t="t" r="r" b="b"/>
            <a:pathLst>
              <a:path w="6288405" h="228600">
                <a:moveTo>
                  <a:pt x="0" y="228600"/>
                </a:moveTo>
                <a:lnTo>
                  <a:pt x="6288023" y="228600"/>
                </a:lnTo>
                <a:lnTo>
                  <a:pt x="628802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8236" y="463804"/>
            <a:ext cx="628650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4264025" algn="l"/>
              </a:tabLst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2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Four	Transient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20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0936" y="2942335"/>
            <a:ext cx="6291071" cy="6617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30936" y="787400"/>
            <a:ext cx="6310630" cy="2143125"/>
          </a:xfrm>
          <a:prstGeom prst="rect">
            <a:avLst/>
          </a:prstGeom>
          <a:solidFill>
            <a:srgbClr val="FCFAFF"/>
          </a:solidFill>
        </p:spPr>
        <p:txBody>
          <a:bodyPr vert="horz" wrap="square" lIns="0" tIns="0" rIns="0" bIns="0" rtlCol="0">
            <a:spAutoFit/>
          </a:bodyPr>
          <a:lstStyle/>
          <a:p>
            <a:pPr marR="12065" algn="just">
              <a:lnSpc>
                <a:spcPts val="1415"/>
              </a:lnSpc>
            </a:pPr>
            <a:r>
              <a:rPr sz="1300" b="1" i="1" dirty="0">
                <a:latin typeface="Times New Roman"/>
                <a:cs typeface="Times New Roman"/>
              </a:rPr>
              <a:t>4.3.1.2- </a:t>
            </a:r>
            <a:r>
              <a:rPr sz="1300" b="1" i="1" spc="-5" dirty="0">
                <a:latin typeface="Times New Roman"/>
                <a:cs typeface="Times New Roman"/>
              </a:rPr>
              <a:t>Charts method for </a:t>
            </a:r>
            <a:r>
              <a:rPr sz="1300" b="1" i="1" spc="-10" dirty="0">
                <a:latin typeface="Times New Roman"/>
                <a:cs typeface="Times New Roman"/>
              </a:rPr>
              <a:t>solution </a:t>
            </a:r>
            <a:r>
              <a:rPr sz="1300" b="1" i="1" spc="-5" dirty="0">
                <a:latin typeface="Times New Roman"/>
                <a:cs typeface="Times New Roman"/>
              </a:rPr>
              <a:t>of one-dimensional transient </a:t>
            </a:r>
            <a:r>
              <a:rPr sz="1300" b="1" i="1" spc="-10" dirty="0">
                <a:latin typeface="Times New Roman"/>
                <a:cs typeface="Times New Roman"/>
              </a:rPr>
              <a:t>heat </a:t>
            </a:r>
            <a:r>
              <a:rPr sz="1300" b="1" i="1" spc="-5" dirty="0">
                <a:latin typeface="Times New Roman"/>
                <a:cs typeface="Times New Roman"/>
              </a:rPr>
              <a:t>conduction</a:t>
            </a:r>
            <a:r>
              <a:rPr sz="1300" b="1" i="1" spc="250" dirty="0">
                <a:latin typeface="Times New Roman"/>
                <a:cs typeface="Times New Roman"/>
              </a:rPr>
              <a:t> </a:t>
            </a:r>
            <a:r>
              <a:rPr sz="1300" b="1" i="1" spc="-5" dirty="0">
                <a:latin typeface="Times New Roman"/>
                <a:cs typeface="Times New Roman"/>
              </a:rPr>
              <a:t>problems</a:t>
            </a:r>
            <a:endParaRPr sz="1300">
              <a:latin typeface="Times New Roman"/>
              <a:cs typeface="Times New Roman"/>
            </a:endParaRPr>
          </a:p>
          <a:p>
            <a:pPr marR="2540" indent="198120" algn="just">
              <a:lnSpc>
                <a:spcPct val="95800"/>
              </a:lnSpc>
              <a:spcBef>
                <a:spcPts val="15"/>
              </a:spcBef>
            </a:pPr>
            <a:r>
              <a:rPr sz="1200" spc="-5" dirty="0">
                <a:latin typeface="Times New Roman"/>
                <a:cs typeface="Times New Roman"/>
              </a:rPr>
              <a:t>For </a:t>
            </a:r>
            <a:r>
              <a:rPr sz="1200" dirty="0">
                <a:latin typeface="Times New Roman"/>
                <a:cs typeface="Times New Roman"/>
              </a:rPr>
              <a:t>those </a:t>
            </a:r>
            <a:r>
              <a:rPr sz="1200" spc="-15" dirty="0">
                <a:latin typeface="Times New Roman"/>
                <a:cs typeface="Times New Roman"/>
              </a:rPr>
              <a:t>who </a:t>
            </a:r>
            <a:r>
              <a:rPr sz="1200" spc="-10" dirty="0">
                <a:latin typeface="Times New Roman"/>
                <a:cs typeface="Times New Roman"/>
              </a:rPr>
              <a:t>prefer </a:t>
            </a:r>
            <a:r>
              <a:rPr sz="1200" spc="-15" dirty="0">
                <a:latin typeface="Times New Roman"/>
                <a:cs typeface="Times New Roman"/>
              </a:rPr>
              <a:t>reading </a:t>
            </a:r>
            <a:r>
              <a:rPr sz="1200" spc="-5" dirty="0">
                <a:latin typeface="Times New Roman"/>
                <a:cs typeface="Times New Roman"/>
              </a:rPr>
              <a:t>charts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0" dirty="0">
                <a:latin typeface="Times New Roman"/>
                <a:cs typeface="Times New Roman"/>
              </a:rPr>
              <a:t>interpolating,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previous relations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dirty="0">
                <a:latin typeface="Times New Roman"/>
                <a:cs typeface="Times New Roman"/>
              </a:rPr>
              <a:t>plotted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10" dirty="0">
                <a:latin typeface="Times New Roman"/>
                <a:cs typeface="Times New Roman"/>
              </a:rPr>
              <a:t>one-  </a:t>
            </a:r>
            <a:r>
              <a:rPr sz="1200" spc="5" dirty="0">
                <a:latin typeface="Times New Roman"/>
                <a:cs typeface="Times New Roman"/>
              </a:rPr>
              <a:t>term </a:t>
            </a:r>
            <a:r>
              <a:rPr sz="1200" spc="-10" dirty="0">
                <a:latin typeface="Times New Roman"/>
                <a:cs typeface="Times New Roman"/>
              </a:rPr>
              <a:t>approximation solutions </a:t>
            </a:r>
            <a:r>
              <a:rPr sz="1200" spc="-5" dirty="0">
                <a:latin typeface="Times New Roman"/>
                <a:cs typeface="Times New Roman"/>
              </a:rPr>
              <a:t>are presented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graphical </a:t>
            </a:r>
            <a:r>
              <a:rPr sz="1200" spc="-15" dirty="0">
                <a:latin typeface="Times New Roman"/>
                <a:cs typeface="Times New Roman"/>
              </a:rPr>
              <a:t>form, </a:t>
            </a:r>
            <a:r>
              <a:rPr sz="1200" spc="-5" dirty="0">
                <a:latin typeface="Times New Roman"/>
                <a:cs typeface="Times New Roman"/>
              </a:rPr>
              <a:t>known as the </a:t>
            </a:r>
            <a:r>
              <a:rPr sz="1200" i="1" spc="-5" dirty="0">
                <a:latin typeface="Times New Roman"/>
                <a:cs typeface="Times New Roman"/>
              </a:rPr>
              <a:t>transient temperature  charts.</a:t>
            </a:r>
            <a:endParaRPr sz="1200">
              <a:latin typeface="Times New Roman"/>
              <a:cs typeface="Times New Roman"/>
            </a:endParaRPr>
          </a:p>
          <a:p>
            <a:pPr marR="2540">
              <a:lnSpc>
                <a:spcPts val="1370"/>
              </a:lnSpc>
              <a:spcBef>
                <a:spcPts val="55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Note1-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</a:t>
            </a:r>
            <a:r>
              <a:rPr sz="1200" spc="-5" dirty="0">
                <a:latin typeface="Times New Roman"/>
                <a:cs typeface="Times New Roman"/>
              </a:rPr>
              <a:t>charts are </a:t>
            </a:r>
            <a:r>
              <a:rPr sz="1200" spc="-15" dirty="0">
                <a:latin typeface="Times New Roman"/>
                <a:cs typeface="Times New Roman"/>
              </a:rPr>
              <a:t>sometimes </a:t>
            </a:r>
            <a:r>
              <a:rPr sz="1200" spc="-25" dirty="0">
                <a:latin typeface="Times New Roman"/>
                <a:cs typeface="Times New Roman"/>
              </a:rPr>
              <a:t>difficult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read,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they are </a:t>
            </a:r>
            <a:r>
              <a:rPr sz="1200" spc="-15" dirty="0">
                <a:latin typeface="Times New Roman"/>
                <a:cs typeface="Times New Roman"/>
              </a:rPr>
              <a:t>subject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reading </a:t>
            </a:r>
            <a:r>
              <a:rPr sz="1200" dirty="0">
                <a:latin typeface="Times New Roman"/>
                <a:cs typeface="Times New Roman"/>
              </a:rPr>
              <a:t>errors, </a:t>
            </a:r>
            <a:r>
              <a:rPr sz="1200" spc="-5" dirty="0">
                <a:latin typeface="Times New Roman"/>
                <a:cs typeface="Times New Roman"/>
              </a:rPr>
              <a:t>therefore, the  </a:t>
            </a:r>
            <a:r>
              <a:rPr sz="1200" spc="-10" dirty="0">
                <a:latin typeface="Times New Roman"/>
                <a:cs typeface="Times New Roman"/>
              </a:rPr>
              <a:t>relations above </a:t>
            </a:r>
            <a:r>
              <a:rPr sz="1200" spc="-15" dirty="0">
                <a:latin typeface="Times New Roman"/>
                <a:cs typeface="Times New Roman"/>
              </a:rPr>
              <a:t>should be </a:t>
            </a:r>
            <a:r>
              <a:rPr sz="1200" spc="-5" dirty="0">
                <a:latin typeface="Times New Roman"/>
                <a:cs typeface="Times New Roman"/>
              </a:rPr>
              <a:t>preferred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charts.</a:t>
            </a:r>
            <a:endParaRPr sz="1200">
              <a:latin typeface="Times New Roman"/>
              <a:cs typeface="Times New Roman"/>
            </a:endParaRPr>
          </a:p>
          <a:p>
            <a:pPr marR="2540">
              <a:lnSpc>
                <a:spcPts val="1370"/>
              </a:lnSpc>
              <a:spcBef>
                <a:spcPts val="2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Note2-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 transient </a:t>
            </a:r>
            <a:r>
              <a:rPr sz="1200" spc="-5" dirty="0">
                <a:latin typeface="Times New Roman"/>
                <a:cs typeface="Times New Roman"/>
              </a:rPr>
              <a:t>temperature charts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10" dirty="0">
                <a:latin typeface="Times New Roman"/>
                <a:cs typeface="Times New Roman"/>
              </a:rPr>
              <a:t>Figs.[(4.11), </a:t>
            </a:r>
            <a:r>
              <a:rPr sz="1200" dirty="0">
                <a:latin typeface="Times New Roman"/>
                <a:cs typeface="Times New Roman"/>
              </a:rPr>
              <a:t>(4.12),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dirty="0">
                <a:latin typeface="Times New Roman"/>
                <a:cs typeface="Times New Roman"/>
              </a:rPr>
              <a:t>(4.13)]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spc="-5" dirty="0">
                <a:latin typeface="Times New Roman"/>
                <a:cs typeface="Times New Roman"/>
              </a:rPr>
              <a:t>a </a:t>
            </a:r>
            <a:r>
              <a:rPr sz="1200" spc="-10" dirty="0">
                <a:latin typeface="Times New Roman"/>
                <a:cs typeface="Times New Roman"/>
              </a:rPr>
              <a:t>large </a:t>
            </a:r>
            <a:r>
              <a:rPr sz="1200" spc="-20" dirty="0">
                <a:latin typeface="Times New Roman"/>
                <a:cs typeface="Times New Roman"/>
              </a:rPr>
              <a:t>plane </a:t>
            </a:r>
            <a:r>
              <a:rPr sz="1200" spc="-25" dirty="0">
                <a:latin typeface="Times New Roman"/>
                <a:cs typeface="Times New Roman"/>
              </a:rPr>
              <a:t>wall, </a:t>
            </a:r>
            <a:r>
              <a:rPr sz="1200" spc="-15" dirty="0">
                <a:latin typeface="Times New Roman"/>
                <a:cs typeface="Times New Roman"/>
              </a:rPr>
              <a:t>long  </a:t>
            </a:r>
            <a:r>
              <a:rPr sz="1200" spc="-20" dirty="0">
                <a:latin typeface="Times New Roman"/>
                <a:cs typeface="Times New Roman"/>
              </a:rPr>
              <a:t>cylinder,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10" dirty="0">
                <a:latin typeface="Times New Roman"/>
                <a:cs typeface="Times New Roman"/>
              </a:rPr>
              <a:t>sphere </a:t>
            </a:r>
            <a:r>
              <a:rPr sz="1200" spc="-5" dirty="0">
                <a:latin typeface="Times New Roman"/>
                <a:cs typeface="Times New Roman"/>
              </a:rPr>
              <a:t>were presented </a:t>
            </a:r>
            <a:r>
              <a:rPr sz="1200" spc="-15" dirty="0">
                <a:latin typeface="Times New Roman"/>
                <a:cs typeface="Times New Roman"/>
              </a:rPr>
              <a:t>by </a:t>
            </a:r>
            <a:r>
              <a:rPr sz="1200" spc="-20" dirty="0">
                <a:latin typeface="Times New Roman"/>
                <a:cs typeface="Times New Roman"/>
              </a:rPr>
              <a:t>M. </a:t>
            </a:r>
            <a:r>
              <a:rPr sz="1200" spc="-5" dirty="0">
                <a:latin typeface="Times New Roman"/>
                <a:cs typeface="Times New Roman"/>
              </a:rPr>
              <a:t>P. </a:t>
            </a:r>
            <a:r>
              <a:rPr sz="1200" spc="-20" dirty="0">
                <a:latin typeface="Times New Roman"/>
                <a:cs typeface="Times New Roman"/>
              </a:rPr>
              <a:t>Heisler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1947 </a:t>
            </a:r>
            <a:r>
              <a:rPr sz="1200" spc="-15" dirty="0">
                <a:latin typeface="Times New Roman"/>
                <a:cs typeface="Times New Roman"/>
              </a:rPr>
              <a:t>and </a:t>
            </a:r>
            <a:r>
              <a:rPr sz="1200" spc="-5" dirty="0">
                <a:latin typeface="Times New Roman"/>
                <a:cs typeface="Times New Roman"/>
              </a:rPr>
              <a:t>are </a:t>
            </a:r>
            <a:r>
              <a:rPr sz="1200" spc="-20" dirty="0">
                <a:latin typeface="Times New Roman"/>
                <a:cs typeface="Times New Roman"/>
              </a:rPr>
              <a:t>called </a:t>
            </a:r>
            <a:r>
              <a:rPr sz="1200" b="1" spc="-10" dirty="0">
                <a:latin typeface="Times New Roman"/>
                <a:cs typeface="Times New Roman"/>
              </a:rPr>
              <a:t>Heisler</a:t>
            </a:r>
            <a:r>
              <a:rPr sz="1200" b="1" spc="20" dirty="0">
                <a:latin typeface="Times New Roman"/>
                <a:cs typeface="Times New Roman"/>
              </a:rPr>
              <a:t> </a:t>
            </a:r>
            <a:r>
              <a:rPr sz="1200" b="1" spc="-10" dirty="0">
                <a:latin typeface="Times New Roman"/>
                <a:cs typeface="Times New Roman"/>
              </a:rPr>
              <a:t>charts.</a:t>
            </a:r>
            <a:endParaRPr sz="1200">
              <a:latin typeface="Times New Roman"/>
              <a:cs typeface="Times New Roman"/>
            </a:endParaRPr>
          </a:p>
          <a:p>
            <a:pPr marR="2540">
              <a:lnSpc>
                <a:spcPts val="1370"/>
              </a:lnSpc>
              <a:spcBef>
                <a:spcPts val="20"/>
              </a:spcBef>
            </a:pPr>
            <a:r>
              <a:rPr sz="1200" b="1" i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Note3-</a:t>
            </a:r>
            <a:r>
              <a:rPr sz="1200" b="1" i="1" spc="-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There are </a:t>
            </a:r>
            <a:r>
              <a:rPr sz="1200" i="1" spc="-5" dirty="0">
                <a:latin typeface="Times New Roman"/>
                <a:cs typeface="Times New Roman"/>
              </a:rPr>
              <a:t>three </a:t>
            </a:r>
            <a:r>
              <a:rPr sz="1200" spc="-5" dirty="0">
                <a:latin typeface="Times New Roman"/>
                <a:cs typeface="Times New Roman"/>
              </a:rPr>
              <a:t>charts associated </a:t>
            </a:r>
            <a:r>
              <a:rPr sz="1200" spc="-10" dirty="0">
                <a:latin typeface="Times New Roman"/>
                <a:cs typeface="Times New Roman"/>
              </a:rPr>
              <a:t>with </a:t>
            </a:r>
            <a:r>
              <a:rPr sz="1200" spc="-5" dirty="0">
                <a:latin typeface="Times New Roman"/>
                <a:cs typeface="Times New Roman"/>
              </a:rPr>
              <a:t>each </a:t>
            </a:r>
            <a:r>
              <a:rPr sz="1200" spc="-10" dirty="0">
                <a:latin typeface="Times New Roman"/>
                <a:cs typeface="Times New Roman"/>
              </a:rPr>
              <a:t>geometry: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i="1" dirty="0">
                <a:latin typeface="Times New Roman"/>
                <a:cs typeface="Times New Roman"/>
              </a:rPr>
              <a:t>first </a:t>
            </a:r>
            <a:r>
              <a:rPr sz="1200" i="1" spc="-5" dirty="0">
                <a:latin typeface="Times New Roman"/>
                <a:cs typeface="Times New Roman"/>
              </a:rPr>
              <a:t>chart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  temperature</a:t>
            </a:r>
            <a:r>
              <a:rPr sz="1200" spc="13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T</a:t>
            </a:r>
            <a:r>
              <a:rPr sz="1200" b="1" i="1" baseline="-10416" dirty="0">
                <a:latin typeface="Times New Roman"/>
                <a:cs typeface="Times New Roman"/>
              </a:rPr>
              <a:t>o </a:t>
            </a:r>
            <a:r>
              <a:rPr sz="1200" b="1" i="1" spc="75" baseline="-10416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16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center</a:t>
            </a:r>
            <a:r>
              <a:rPr sz="1200" i="1" spc="125" dirty="0">
                <a:latin typeface="Times New Roman"/>
                <a:cs typeface="Times New Roman"/>
              </a:rPr>
              <a:t> </a:t>
            </a:r>
            <a:r>
              <a:rPr sz="1200" spc="5" dirty="0">
                <a:latin typeface="Times New Roman"/>
                <a:cs typeface="Times New Roman"/>
              </a:rPr>
              <a:t>of</a:t>
            </a:r>
            <a:r>
              <a:rPr sz="1200" spc="10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geometry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at</a:t>
            </a:r>
            <a:r>
              <a:rPr sz="1200" spc="17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a</a:t>
            </a:r>
            <a:r>
              <a:rPr sz="1200" spc="135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given</a:t>
            </a:r>
            <a:r>
              <a:rPr sz="1200" spc="114" dirty="0">
                <a:latin typeface="Times New Roman"/>
                <a:cs typeface="Times New Roman"/>
              </a:rPr>
              <a:t> </a:t>
            </a:r>
            <a:r>
              <a:rPr sz="1200" spc="-20" dirty="0">
                <a:latin typeface="Times New Roman"/>
                <a:cs typeface="Times New Roman"/>
              </a:rPr>
              <a:t>time</a:t>
            </a:r>
            <a:r>
              <a:rPr sz="1200" spc="125" dirty="0">
                <a:latin typeface="Times New Roman"/>
                <a:cs typeface="Times New Roman"/>
              </a:rPr>
              <a:t>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i="1" spc="-5" dirty="0">
                <a:latin typeface="Times New Roman"/>
                <a:cs typeface="Times New Roman"/>
              </a:rPr>
              <a:t>.</a:t>
            </a:r>
            <a:r>
              <a:rPr sz="1200" i="1" spc="150" dirty="0">
                <a:latin typeface="Times New Roman"/>
                <a:cs typeface="Times New Roman"/>
              </a:rPr>
              <a:t> </a:t>
            </a:r>
            <a:r>
              <a:rPr sz="1200" spc="-10" dirty="0">
                <a:latin typeface="Times New Roman"/>
                <a:cs typeface="Times New Roman"/>
              </a:rPr>
              <a:t>The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second</a:t>
            </a:r>
            <a:r>
              <a:rPr sz="1200" i="1" spc="114" dirty="0">
                <a:latin typeface="Times New Roman"/>
                <a:cs typeface="Times New Roman"/>
              </a:rPr>
              <a:t> </a:t>
            </a:r>
            <a:r>
              <a:rPr sz="1200" i="1" spc="-5" dirty="0">
                <a:latin typeface="Times New Roman"/>
                <a:cs typeface="Times New Roman"/>
              </a:rPr>
              <a:t>chart</a:t>
            </a:r>
            <a:r>
              <a:rPr sz="1200" i="1" spc="114" dirty="0">
                <a:latin typeface="Times New Roman"/>
                <a:cs typeface="Times New Roman"/>
              </a:rPr>
              <a:t> </a:t>
            </a:r>
            <a:r>
              <a:rPr sz="1200" spc="-25" dirty="0">
                <a:latin typeface="Times New Roman"/>
                <a:cs typeface="Times New Roman"/>
              </a:rPr>
              <a:t>is</a:t>
            </a:r>
            <a:r>
              <a:rPr sz="1200" spc="10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</a:t>
            </a:r>
            <a:r>
              <a:rPr sz="1200" spc="140" dirty="0">
                <a:latin typeface="Times New Roman"/>
                <a:cs typeface="Times New Roman"/>
              </a:rPr>
              <a:t> </a:t>
            </a:r>
            <a:r>
              <a:rPr sz="1200" spc="-15" dirty="0">
                <a:latin typeface="Times New Roman"/>
                <a:cs typeface="Times New Roman"/>
              </a:rPr>
              <a:t>determine</a:t>
            </a:r>
            <a:r>
              <a:rPr sz="1200" spc="110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345"/>
              </a:lnSpc>
            </a:pPr>
            <a:r>
              <a:rPr sz="1200" spc="-5" dirty="0">
                <a:latin typeface="Times New Roman"/>
                <a:cs typeface="Times New Roman"/>
              </a:rPr>
              <a:t>temperature at  </a:t>
            </a:r>
            <a:r>
              <a:rPr sz="1200" i="1" spc="-5" dirty="0">
                <a:latin typeface="Times New Roman"/>
                <a:cs typeface="Times New Roman"/>
              </a:rPr>
              <a:t>other locations </a:t>
            </a:r>
            <a:r>
              <a:rPr sz="1200" spc="-5" dirty="0">
                <a:latin typeface="Times New Roman"/>
                <a:cs typeface="Times New Roman"/>
              </a:rPr>
              <a:t>at  the </a:t>
            </a:r>
            <a:r>
              <a:rPr sz="1200" spc="-20" dirty="0">
                <a:latin typeface="Times New Roman"/>
                <a:cs typeface="Times New Roman"/>
              </a:rPr>
              <a:t>same  time  </a:t>
            </a:r>
            <a:r>
              <a:rPr sz="1200" spc="-25" dirty="0">
                <a:latin typeface="Times New Roman"/>
                <a:cs typeface="Times New Roman"/>
              </a:rPr>
              <a:t>in </a:t>
            </a:r>
            <a:r>
              <a:rPr sz="1200" spc="-5" dirty="0">
                <a:latin typeface="Times New Roman"/>
                <a:cs typeface="Times New Roman"/>
              </a:rPr>
              <a:t>terms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b="1" i="1" spc="5" dirty="0">
                <a:latin typeface="Times New Roman"/>
                <a:cs typeface="Times New Roman"/>
              </a:rPr>
              <a:t>T</a:t>
            </a:r>
            <a:r>
              <a:rPr sz="1200" b="1" i="1" spc="7" baseline="-10416" dirty="0">
                <a:latin typeface="Times New Roman"/>
                <a:cs typeface="Times New Roman"/>
              </a:rPr>
              <a:t>o</a:t>
            </a:r>
            <a:r>
              <a:rPr sz="1200" spc="5" dirty="0">
                <a:latin typeface="Times New Roman"/>
                <a:cs typeface="Times New Roman"/>
              </a:rPr>
              <a:t>. </a:t>
            </a:r>
            <a:r>
              <a:rPr sz="1200" spc="-10" dirty="0">
                <a:latin typeface="Times New Roman"/>
                <a:cs typeface="Times New Roman"/>
              </a:rPr>
              <a:t>The third chart </a:t>
            </a:r>
            <a:r>
              <a:rPr sz="1200" spc="-25" dirty="0">
                <a:latin typeface="Times New Roman"/>
                <a:cs typeface="Times New Roman"/>
              </a:rPr>
              <a:t>is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15" dirty="0">
                <a:latin typeface="Times New Roman"/>
                <a:cs typeface="Times New Roman"/>
              </a:rPr>
              <a:t>determine </a:t>
            </a:r>
            <a:r>
              <a:rPr sz="1200" spc="-5" dirty="0">
                <a:latin typeface="Times New Roman"/>
                <a:cs typeface="Times New Roman"/>
              </a:rPr>
              <a:t>the</a:t>
            </a:r>
            <a:r>
              <a:rPr sz="1200" spc="95" dirty="0">
                <a:latin typeface="Times New Roman"/>
                <a:cs typeface="Times New Roman"/>
              </a:rPr>
              <a:t> </a:t>
            </a:r>
            <a:r>
              <a:rPr sz="1200" spc="10" dirty="0">
                <a:latin typeface="Times New Roman"/>
                <a:cs typeface="Times New Roman"/>
              </a:rPr>
              <a:t>total</a:t>
            </a:r>
            <a:endParaRPr sz="1200">
              <a:latin typeface="Times New Roman"/>
              <a:cs typeface="Times New Roman"/>
            </a:endParaRPr>
          </a:p>
          <a:p>
            <a:pPr marR="12065">
              <a:lnSpc>
                <a:spcPts val="1430"/>
              </a:lnSpc>
            </a:pPr>
            <a:r>
              <a:rPr sz="1200" spc="-10" dirty="0">
                <a:latin typeface="Times New Roman"/>
                <a:cs typeface="Times New Roman"/>
              </a:rPr>
              <a:t>amount </a:t>
            </a:r>
            <a:r>
              <a:rPr sz="1200" spc="5" dirty="0">
                <a:latin typeface="Times New Roman"/>
                <a:cs typeface="Times New Roman"/>
              </a:rPr>
              <a:t>of </a:t>
            </a:r>
            <a:r>
              <a:rPr sz="1200" i="1" spc="-5" dirty="0">
                <a:latin typeface="Times New Roman"/>
                <a:cs typeface="Times New Roman"/>
              </a:rPr>
              <a:t>heat transfer </a:t>
            </a:r>
            <a:r>
              <a:rPr sz="1200" spc="-5" dirty="0">
                <a:latin typeface="Times New Roman"/>
                <a:cs typeface="Times New Roman"/>
              </a:rPr>
              <a:t>up </a:t>
            </a:r>
            <a:r>
              <a:rPr sz="1200" spc="10" dirty="0">
                <a:latin typeface="Times New Roman"/>
                <a:cs typeface="Times New Roman"/>
              </a:rPr>
              <a:t>to </a:t>
            </a:r>
            <a:r>
              <a:rPr sz="1200" spc="-5" dirty="0">
                <a:latin typeface="Times New Roman"/>
                <a:cs typeface="Times New Roman"/>
              </a:rPr>
              <a:t>the </a:t>
            </a:r>
            <a:r>
              <a:rPr sz="1200" spc="-20" dirty="0">
                <a:latin typeface="Times New Roman"/>
                <a:cs typeface="Times New Roman"/>
              </a:rPr>
              <a:t>time </a:t>
            </a:r>
            <a:r>
              <a:rPr sz="1200" b="1" i="1" spc="-5" dirty="0">
                <a:latin typeface="Times New Roman"/>
                <a:cs typeface="Times New Roman"/>
              </a:rPr>
              <a:t>t</a:t>
            </a:r>
            <a:r>
              <a:rPr sz="1200" i="1" spc="-5" dirty="0">
                <a:latin typeface="Times New Roman"/>
                <a:cs typeface="Times New Roman"/>
              </a:rPr>
              <a:t>. </a:t>
            </a:r>
            <a:r>
              <a:rPr sz="1200" spc="-30" dirty="0">
                <a:latin typeface="Times New Roman"/>
                <a:cs typeface="Times New Roman"/>
              </a:rPr>
              <a:t>All </a:t>
            </a:r>
            <a:r>
              <a:rPr sz="1200" spc="-5" dirty="0">
                <a:latin typeface="Times New Roman"/>
                <a:cs typeface="Times New Roman"/>
              </a:rPr>
              <a:t>these plots are </a:t>
            </a:r>
            <a:r>
              <a:rPr sz="1200" spc="-25" dirty="0">
                <a:latin typeface="Times New Roman"/>
                <a:cs typeface="Times New Roman"/>
              </a:rPr>
              <a:t>valid </a:t>
            </a:r>
            <a:r>
              <a:rPr sz="1200" spc="-10" dirty="0">
                <a:latin typeface="Times New Roman"/>
                <a:cs typeface="Times New Roman"/>
              </a:rPr>
              <a:t>for </a:t>
            </a:r>
            <a:r>
              <a:rPr sz="1200" b="1" i="1" spc="-5" dirty="0">
                <a:latin typeface="Times New Roman"/>
                <a:cs typeface="Times New Roman"/>
              </a:rPr>
              <a:t>τ &gt;</a:t>
            </a:r>
            <a:r>
              <a:rPr sz="1200" b="1" i="1" spc="220" dirty="0">
                <a:latin typeface="Times New Roman"/>
                <a:cs typeface="Times New Roman"/>
              </a:rPr>
              <a:t> </a:t>
            </a:r>
            <a:r>
              <a:rPr sz="1200" b="1" i="1" dirty="0">
                <a:latin typeface="Times New Roman"/>
                <a:cs typeface="Times New Roman"/>
              </a:rPr>
              <a:t>0.2</a:t>
            </a:r>
            <a:r>
              <a:rPr sz="1200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80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489204" y="9610852"/>
            <a:ext cx="6567170" cy="3289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27025" marR="30480" indent="-289560">
              <a:lnSpc>
                <a:spcPts val="1180"/>
              </a:lnSpc>
              <a:spcBef>
                <a:spcPts val="165"/>
              </a:spcBef>
            </a:pPr>
            <a:r>
              <a:rPr sz="1000" b="1" i="1" dirty="0">
                <a:latin typeface="Times New Roman"/>
                <a:cs typeface="Times New Roman"/>
              </a:rPr>
              <a:t>Fig.(4.11) </a:t>
            </a:r>
            <a:r>
              <a:rPr sz="1000" b="1" i="1" spc="-5" dirty="0">
                <a:latin typeface="Times New Roman"/>
                <a:cs typeface="Times New Roman"/>
              </a:rPr>
              <a:t>Transient temperature </a:t>
            </a: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-5" dirty="0">
                <a:latin typeface="Times New Roman"/>
                <a:cs typeface="Times New Roman"/>
              </a:rPr>
              <a:t>heat </a:t>
            </a:r>
            <a:r>
              <a:rPr sz="1000" b="1" i="1" dirty="0">
                <a:latin typeface="Times New Roman"/>
                <a:cs typeface="Times New Roman"/>
              </a:rPr>
              <a:t>transfer </a:t>
            </a:r>
            <a:r>
              <a:rPr sz="1000" b="1" i="1" spc="-5" dirty="0">
                <a:latin typeface="Times New Roman"/>
                <a:cs typeface="Times New Roman"/>
              </a:rPr>
              <a:t>charts </a:t>
            </a:r>
            <a:r>
              <a:rPr sz="1000" b="1" i="1" spc="-10" dirty="0">
                <a:latin typeface="Times New Roman"/>
                <a:cs typeface="Times New Roman"/>
              </a:rPr>
              <a:t>for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plane wall </a:t>
            </a:r>
            <a:r>
              <a:rPr sz="1000" b="1" i="1" dirty="0">
                <a:latin typeface="Times New Roman"/>
                <a:cs typeface="Times New Roman"/>
              </a:rPr>
              <a:t>of </a:t>
            </a:r>
            <a:r>
              <a:rPr sz="1000" b="1" i="1" spc="-5" dirty="0">
                <a:latin typeface="Times New Roman"/>
                <a:cs typeface="Times New Roman"/>
              </a:rPr>
              <a:t>thickness </a:t>
            </a:r>
            <a:r>
              <a:rPr sz="1000" b="1" i="1" dirty="0">
                <a:latin typeface="Times New Roman"/>
                <a:cs typeface="Times New Roman"/>
              </a:rPr>
              <a:t>2L </a:t>
            </a:r>
            <a:r>
              <a:rPr sz="1000" b="1" i="1" spc="-5" dirty="0">
                <a:latin typeface="Times New Roman"/>
                <a:cs typeface="Times New Roman"/>
              </a:rPr>
              <a:t>initially </a:t>
            </a:r>
            <a:r>
              <a:rPr sz="1000" b="1" i="1" dirty="0">
                <a:latin typeface="Times New Roman"/>
                <a:cs typeface="Times New Roman"/>
              </a:rPr>
              <a:t>at a </a:t>
            </a:r>
            <a:r>
              <a:rPr sz="1000" b="1" i="1" spc="-5" dirty="0">
                <a:latin typeface="Times New Roman"/>
                <a:cs typeface="Times New Roman"/>
              </a:rPr>
              <a:t>uniform temperature  </a:t>
            </a:r>
            <a:r>
              <a:rPr sz="1000" b="1" i="1" dirty="0">
                <a:latin typeface="Times New Roman"/>
                <a:cs typeface="Times New Roman"/>
              </a:rPr>
              <a:t>T</a:t>
            </a:r>
            <a:r>
              <a:rPr sz="975" b="1" i="1" baseline="-12820" dirty="0">
                <a:latin typeface="Times New Roman"/>
                <a:cs typeface="Times New Roman"/>
              </a:rPr>
              <a:t>i </a:t>
            </a:r>
            <a:r>
              <a:rPr sz="1000" b="1" i="1" spc="-5" dirty="0">
                <a:latin typeface="Times New Roman"/>
                <a:cs typeface="Times New Roman"/>
              </a:rPr>
              <a:t>subjected </a:t>
            </a: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spc="-5" dirty="0">
                <a:latin typeface="Times New Roman"/>
                <a:cs typeface="Times New Roman"/>
              </a:rPr>
              <a:t>convection from </a:t>
            </a:r>
            <a:r>
              <a:rPr sz="1000" b="1" i="1" dirty="0">
                <a:latin typeface="Times New Roman"/>
                <a:cs typeface="Times New Roman"/>
              </a:rPr>
              <a:t>both </a:t>
            </a:r>
            <a:r>
              <a:rPr sz="1000" b="1" i="1" spc="-5" dirty="0">
                <a:latin typeface="Times New Roman"/>
                <a:cs typeface="Times New Roman"/>
              </a:rPr>
              <a:t>sides </a:t>
            </a: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dirty="0">
                <a:latin typeface="Times New Roman"/>
                <a:cs typeface="Times New Roman"/>
              </a:rPr>
              <a:t>an </a:t>
            </a:r>
            <a:r>
              <a:rPr sz="1000" b="1" i="1" spc="-5" dirty="0">
                <a:latin typeface="Times New Roman"/>
                <a:cs typeface="Times New Roman"/>
              </a:rPr>
              <a:t>environment </a:t>
            </a:r>
            <a:r>
              <a:rPr sz="1000" b="1" i="1" dirty="0">
                <a:latin typeface="Times New Roman"/>
                <a:cs typeface="Times New Roman"/>
              </a:rPr>
              <a:t>at </a:t>
            </a:r>
            <a:r>
              <a:rPr sz="1000" b="1" i="1" spc="-5" dirty="0">
                <a:latin typeface="Times New Roman"/>
                <a:cs typeface="Times New Roman"/>
              </a:rPr>
              <a:t>temperature T</a:t>
            </a:r>
            <a:r>
              <a:rPr sz="975" b="1" i="1" spc="-7" baseline="-12820" dirty="0">
                <a:latin typeface="Times New Roman"/>
                <a:cs typeface="Times New Roman"/>
              </a:rPr>
              <a:t>∞ </a:t>
            </a:r>
            <a:r>
              <a:rPr sz="1000" b="1" i="1" spc="-5" dirty="0">
                <a:latin typeface="Times New Roman"/>
                <a:cs typeface="Times New Roman"/>
              </a:rPr>
              <a:t>with </a:t>
            </a:r>
            <a:r>
              <a:rPr sz="1000" b="1" i="1" dirty="0">
                <a:latin typeface="Times New Roman"/>
                <a:cs typeface="Times New Roman"/>
              </a:rPr>
              <a:t>a convection </a:t>
            </a:r>
            <a:r>
              <a:rPr sz="1000" b="1" i="1" spc="-5" dirty="0">
                <a:latin typeface="Times New Roman"/>
                <a:cs typeface="Times New Roman"/>
              </a:rPr>
              <a:t>coefficient </a:t>
            </a:r>
            <a:r>
              <a:rPr sz="1000" b="1" i="1" dirty="0">
                <a:latin typeface="Times New Roman"/>
                <a:cs typeface="Times New Roman"/>
              </a:rPr>
              <a:t>of</a:t>
            </a:r>
            <a:r>
              <a:rPr sz="1000" b="1" i="1" spc="-120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h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8236" y="463804"/>
            <a:ext cx="103631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5" dirty="0">
                <a:latin typeface="Times New Roman"/>
                <a:cs typeface="Times New Roman"/>
              </a:rPr>
              <a:t>Chapter</a:t>
            </a:r>
            <a:r>
              <a:rPr sz="1400" b="1" i="1" spc="-45" dirty="0">
                <a:latin typeface="Times New Roman"/>
                <a:cs typeface="Times New Roman"/>
              </a:rPr>
              <a:t> </a:t>
            </a:r>
            <a:r>
              <a:rPr sz="1400" b="1" i="1" spc="-10" dirty="0">
                <a:latin typeface="Times New Roman"/>
                <a:cs typeface="Times New Roman"/>
              </a:rPr>
              <a:t>Four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70196" y="463804"/>
            <a:ext cx="203453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b="1" i="1" spc="-10" dirty="0">
                <a:latin typeface="Times New Roman"/>
                <a:cs typeface="Times New Roman"/>
              </a:rPr>
              <a:t>Transient </a:t>
            </a:r>
            <a:r>
              <a:rPr sz="1400" b="1" i="1" spc="-5" dirty="0">
                <a:latin typeface="Times New Roman"/>
                <a:cs typeface="Times New Roman"/>
              </a:rPr>
              <a:t>Heat</a:t>
            </a:r>
            <a:r>
              <a:rPr sz="1400" b="1" i="1" spc="-25" dirty="0">
                <a:latin typeface="Times New Roman"/>
                <a:cs typeface="Times New Roman"/>
              </a:rPr>
              <a:t> </a:t>
            </a:r>
            <a:r>
              <a:rPr sz="1400" b="1" i="1" spc="-5" dirty="0">
                <a:latin typeface="Times New Roman"/>
                <a:cs typeface="Times New Roman"/>
              </a:rPr>
              <a:t>Conduction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1791" y="692912"/>
            <a:ext cx="6303645" cy="33655"/>
          </a:xfrm>
          <a:custGeom>
            <a:avLst/>
            <a:gdLst/>
            <a:ahLst/>
            <a:cxnLst/>
            <a:rect l="l" t="t" r="r" b="b"/>
            <a:pathLst>
              <a:path w="6303645" h="33654">
                <a:moveTo>
                  <a:pt x="0" y="33528"/>
                </a:moveTo>
                <a:lnTo>
                  <a:pt x="6303264" y="33528"/>
                </a:lnTo>
                <a:lnTo>
                  <a:pt x="6303264" y="0"/>
                </a:lnTo>
                <a:lnTo>
                  <a:pt x="0" y="0"/>
                </a:lnTo>
                <a:lnTo>
                  <a:pt x="0" y="33528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1791" y="744727"/>
            <a:ext cx="6303645" cy="0"/>
          </a:xfrm>
          <a:custGeom>
            <a:avLst/>
            <a:gdLst/>
            <a:ahLst/>
            <a:cxnLst/>
            <a:rect l="l" t="t" r="r" b="b"/>
            <a:pathLst>
              <a:path w="6303645">
                <a:moveTo>
                  <a:pt x="0" y="0"/>
                </a:moveTo>
                <a:lnTo>
                  <a:pt x="6303264" y="0"/>
                </a:lnTo>
              </a:path>
            </a:pathLst>
          </a:custGeom>
          <a:ln w="12192">
            <a:solidFill>
              <a:srgbClr val="95959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0936" y="1070863"/>
            <a:ext cx="6291071" cy="70530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16636" y="8294116"/>
            <a:ext cx="6509384" cy="32893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48615" marR="30480" indent="-311150">
              <a:lnSpc>
                <a:spcPts val="1180"/>
              </a:lnSpc>
              <a:spcBef>
                <a:spcPts val="165"/>
              </a:spcBef>
            </a:pPr>
            <a:r>
              <a:rPr sz="1000" b="1" i="1" dirty="0">
                <a:latin typeface="Times New Roman"/>
                <a:cs typeface="Times New Roman"/>
              </a:rPr>
              <a:t>Fig.(4.12) </a:t>
            </a:r>
            <a:r>
              <a:rPr sz="1000" b="1" i="1" spc="-5" dirty="0">
                <a:latin typeface="Times New Roman"/>
                <a:cs typeface="Times New Roman"/>
              </a:rPr>
              <a:t>Transient temperature </a:t>
            </a:r>
            <a:r>
              <a:rPr sz="1000" b="1" i="1" dirty="0">
                <a:latin typeface="Times New Roman"/>
                <a:cs typeface="Times New Roman"/>
              </a:rPr>
              <a:t>and </a:t>
            </a:r>
            <a:r>
              <a:rPr sz="1000" b="1" i="1" spc="-5" dirty="0">
                <a:latin typeface="Times New Roman"/>
                <a:cs typeface="Times New Roman"/>
              </a:rPr>
              <a:t>heat </a:t>
            </a:r>
            <a:r>
              <a:rPr sz="1000" b="1" i="1" dirty="0">
                <a:latin typeface="Times New Roman"/>
                <a:cs typeface="Times New Roman"/>
              </a:rPr>
              <a:t>transfer </a:t>
            </a:r>
            <a:r>
              <a:rPr sz="1000" b="1" i="1" spc="-5" dirty="0">
                <a:latin typeface="Times New Roman"/>
                <a:cs typeface="Times New Roman"/>
              </a:rPr>
              <a:t>charts </a:t>
            </a:r>
            <a:r>
              <a:rPr sz="1000" b="1" i="1" spc="-10" dirty="0">
                <a:latin typeface="Times New Roman"/>
                <a:cs typeface="Times New Roman"/>
              </a:rPr>
              <a:t>for </a:t>
            </a:r>
            <a:r>
              <a:rPr sz="1000" b="1" i="1" dirty="0">
                <a:latin typeface="Times New Roman"/>
                <a:cs typeface="Times New Roman"/>
              </a:rPr>
              <a:t>a long </a:t>
            </a:r>
            <a:r>
              <a:rPr sz="1000" b="1" i="1" spc="-5" dirty="0">
                <a:latin typeface="Times New Roman"/>
                <a:cs typeface="Times New Roman"/>
              </a:rPr>
              <a:t>cylinder </a:t>
            </a:r>
            <a:r>
              <a:rPr sz="1000" b="1" i="1" spc="-10" dirty="0">
                <a:latin typeface="Times New Roman"/>
                <a:cs typeface="Times New Roman"/>
              </a:rPr>
              <a:t>of </a:t>
            </a:r>
            <a:r>
              <a:rPr sz="1000" b="1" i="1" spc="-5" dirty="0">
                <a:latin typeface="Times New Roman"/>
                <a:cs typeface="Times New Roman"/>
              </a:rPr>
              <a:t>radius r</a:t>
            </a:r>
            <a:r>
              <a:rPr sz="975" b="1" i="1" spc="-7" baseline="-12820" dirty="0">
                <a:latin typeface="Times New Roman"/>
                <a:cs typeface="Times New Roman"/>
              </a:rPr>
              <a:t>o </a:t>
            </a:r>
            <a:r>
              <a:rPr sz="1000" b="1" i="1" spc="-5" dirty="0">
                <a:latin typeface="Times New Roman"/>
                <a:cs typeface="Times New Roman"/>
              </a:rPr>
              <a:t>initially </a:t>
            </a:r>
            <a:r>
              <a:rPr sz="1000" b="1" i="1" dirty="0">
                <a:latin typeface="Times New Roman"/>
                <a:cs typeface="Times New Roman"/>
              </a:rPr>
              <a:t>at a </a:t>
            </a:r>
            <a:r>
              <a:rPr sz="1000" b="1" i="1" spc="-5" dirty="0">
                <a:latin typeface="Times New Roman"/>
                <a:cs typeface="Times New Roman"/>
              </a:rPr>
              <a:t>uniform temperature  </a:t>
            </a:r>
            <a:r>
              <a:rPr sz="1000" b="1" i="1" dirty="0">
                <a:latin typeface="Times New Roman"/>
                <a:cs typeface="Times New Roman"/>
              </a:rPr>
              <a:t>T</a:t>
            </a:r>
            <a:r>
              <a:rPr sz="975" b="1" i="1" baseline="-12820" dirty="0">
                <a:latin typeface="Times New Roman"/>
                <a:cs typeface="Times New Roman"/>
              </a:rPr>
              <a:t>i </a:t>
            </a:r>
            <a:r>
              <a:rPr sz="1000" b="1" i="1" spc="-5" dirty="0">
                <a:latin typeface="Times New Roman"/>
                <a:cs typeface="Times New Roman"/>
              </a:rPr>
              <a:t>subjected </a:t>
            </a: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spc="-5" dirty="0">
                <a:latin typeface="Times New Roman"/>
                <a:cs typeface="Times New Roman"/>
              </a:rPr>
              <a:t>convection from </a:t>
            </a:r>
            <a:r>
              <a:rPr sz="1000" b="1" i="1" dirty="0">
                <a:latin typeface="Times New Roman"/>
                <a:cs typeface="Times New Roman"/>
              </a:rPr>
              <a:t>all </a:t>
            </a:r>
            <a:r>
              <a:rPr sz="1000" b="1" i="1" spc="-5" dirty="0">
                <a:latin typeface="Times New Roman"/>
                <a:cs typeface="Times New Roman"/>
              </a:rPr>
              <a:t>sides </a:t>
            </a:r>
            <a:r>
              <a:rPr sz="1000" b="1" i="1" spc="5" dirty="0">
                <a:latin typeface="Times New Roman"/>
                <a:cs typeface="Times New Roman"/>
              </a:rPr>
              <a:t>to </a:t>
            </a:r>
            <a:r>
              <a:rPr sz="1000" b="1" i="1" dirty="0">
                <a:latin typeface="Times New Roman"/>
                <a:cs typeface="Times New Roman"/>
              </a:rPr>
              <a:t>an </a:t>
            </a:r>
            <a:r>
              <a:rPr sz="1000" b="1" i="1" spc="-5" dirty="0">
                <a:latin typeface="Times New Roman"/>
                <a:cs typeface="Times New Roman"/>
              </a:rPr>
              <a:t>environment </a:t>
            </a:r>
            <a:r>
              <a:rPr sz="1000" b="1" i="1" dirty="0">
                <a:latin typeface="Times New Roman"/>
                <a:cs typeface="Times New Roman"/>
              </a:rPr>
              <a:t>at </a:t>
            </a:r>
            <a:r>
              <a:rPr sz="1000" b="1" i="1" spc="-5" dirty="0">
                <a:latin typeface="Times New Roman"/>
                <a:cs typeface="Times New Roman"/>
              </a:rPr>
              <a:t>temperature </a:t>
            </a:r>
            <a:r>
              <a:rPr sz="1000" b="1" i="1" spc="-10" dirty="0">
                <a:latin typeface="Times New Roman"/>
                <a:cs typeface="Times New Roman"/>
              </a:rPr>
              <a:t>T</a:t>
            </a:r>
            <a:r>
              <a:rPr sz="975" b="1" i="1" spc="-15" baseline="-12820" dirty="0">
                <a:latin typeface="Times New Roman"/>
                <a:cs typeface="Times New Roman"/>
              </a:rPr>
              <a:t>∞ </a:t>
            </a:r>
            <a:r>
              <a:rPr sz="1000" b="1" i="1" spc="5" dirty="0">
                <a:latin typeface="Times New Roman"/>
                <a:cs typeface="Times New Roman"/>
              </a:rPr>
              <a:t>with </a:t>
            </a:r>
            <a:r>
              <a:rPr sz="1000" b="1" i="1" dirty="0">
                <a:latin typeface="Times New Roman"/>
                <a:cs typeface="Times New Roman"/>
              </a:rPr>
              <a:t>a </a:t>
            </a:r>
            <a:r>
              <a:rPr sz="1000" b="1" i="1" spc="-5" dirty="0">
                <a:latin typeface="Times New Roman"/>
                <a:cs typeface="Times New Roman"/>
              </a:rPr>
              <a:t>convection coefficient </a:t>
            </a:r>
            <a:r>
              <a:rPr sz="1000" b="1" i="1" dirty="0">
                <a:latin typeface="Times New Roman"/>
                <a:cs typeface="Times New Roman"/>
              </a:rPr>
              <a:t>of</a:t>
            </a:r>
            <a:r>
              <a:rPr sz="1000" b="1" i="1" spc="-135" dirty="0">
                <a:latin typeface="Times New Roman"/>
                <a:cs typeface="Times New Roman"/>
              </a:rPr>
              <a:t> </a:t>
            </a:r>
            <a:r>
              <a:rPr sz="1000" b="1" i="1" dirty="0">
                <a:latin typeface="Times New Roman"/>
                <a:cs typeface="Times New Roman"/>
              </a:rPr>
              <a:t>h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15"/>
              </a:lnSpc>
            </a:pPr>
            <a:r>
              <a:rPr spc="-5" dirty="0"/>
              <a:t>81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6332</Words>
  <Application>Microsoft Office PowerPoint</Application>
  <PresentationFormat>Custom</PresentationFormat>
  <Paragraphs>443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 Narrow</vt:lpstr>
      <vt:lpstr>Calibri</vt:lpstr>
      <vt:lpstr>Century Gothic</vt:lpstr>
      <vt:lpstr>MT Extra</vt:lpstr>
      <vt:lpstr>Symbol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Word - Chapter 4- Transient Heat Conduction.doc</dc:title>
  <dc:creator>Administrator</dc:creator>
  <cp:lastModifiedBy>96477</cp:lastModifiedBy>
  <cp:revision>1</cp:revision>
  <dcterms:created xsi:type="dcterms:W3CDTF">2019-11-27T20:06:04Z</dcterms:created>
  <dcterms:modified xsi:type="dcterms:W3CDTF">2019-12-06T09:35:54Z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2010-03-01T00:00:00Z</vt:filetime>
  </property>
  <property fmtid="{D5CDD505-2E9C-101B-9397-08002B2CF9AE}" pid="3" name="Creator">
    <vt:lpwstr>Microsoft Word - Chapter 4- Transient Heat Conduction.doc</vt:lpwstr>
  </property>
  <property fmtid="{D5CDD505-2E9C-101B-9397-08002B2CF9AE}" pid="4" name="LastSaved">
    <vt:filetime>2010-03-01T00:00:00Z</vt:filetime>
  </property>
</Properties>
</file>